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62" r:id="rId3"/>
    <p:sldId id="263" r:id="rId4"/>
    <p:sldId id="264" r:id="rId5"/>
    <p:sldId id="272" r:id="rId6"/>
    <p:sldId id="279" r:id="rId7"/>
    <p:sldId id="266" r:id="rId8"/>
    <p:sldId id="267" r:id="rId9"/>
    <p:sldId id="268" r:id="rId10"/>
    <p:sldId id="275" r:id="rId11"/>
    <p:sldId id="269" r:id="rId12"/>
    <p:sldId id="280" r:id="rId13"/>
    <p:sldId id="270" r:id="rId14"/>
    <p:sldId id="271" r:id="rId15"/>
    <p:sldId id="281" r:id="rId16"/>
    <p:sldId id="261" r:id="rId17"/>
    <p:sldId id="282" r:id="rId18"/>
    <p:sldId id="277" r:id="rId19"/>
    <p:sldId id="291" r:id="rId20"/>
    <p:sldId id="278" r:id="rId21"/>
    <p:sldId id="289" r:id="rId22"/>
    <p:sldId id="292" r:id="rId23"/>
    <p:sldId id="293" r:id="rId24"/>
    <p:sldId id="285" r:id="rId25"/>
    <p:sldId id="290" r:id="rId26"/>
    <p:sldId id="287" r:id="rId27"/>
    <p:sldId id="286" r:id="rId28"/>
    <p:sldId id="288" r:id="rId29"/>
    <p:sldId id="29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3233D0-C413-CF4B-BD40-66CBBB51B343}">
          <p14:sldIdLst>
            <p14:sldId id="256"/>
            <p14:sldId id="262"/>
            <p14:sldId id="263"/>
            <p14:sldId id="264"/>
            <p14:sldId id="272"/>
            <p14:sldId id="279"/>
            <p14:sldId id="266"/>
            <p14:sldId id="267"/>
            <p14:sldId id="268"/>
            <p14:sldId id="275"/>
            <p14:sldId id="269"/>
            <p14:sldId id="280"/>
            <p14:sldId id="270"/>
            <p14:sldId id="271"/>
            <p14:sldId id="281"/>
            <p14:sldId id="261"/>
            <p14:sldId id="282"/>
            <p14:sldId id="277"/>
            <p14:sldId id="291"/>
            <p14:sldId id="278"/>
            <p14:sldId id="289"/>
            <p14:sldId id="292"/>
            <p14:sldId id="293"/>
            <p14:sldId id="285"/>
            <p14:sldId id="290"/>
            <p14:sldId id="287"/>
            <p14:sldId id="286"/>
            <p14:sldId id="28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0"/>
    <p:restoredTop sz="96327"/>
  </p:normalViewPr>
  <p:slideViewPr>
    <p:cSldViewPr>
      <p:cViewPr>
        <p:scale>
          <a:sx n="160" d="100"/>
          <a:sy n="160" d="100"/>
        </p:scale>
        <p:origin x="14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0DA3F-D486-6B4D-8FA1-CD5493B5A592}" type="doc">
      <dgm:prSet loTypeId="urn:microsoft.com/office/officeart/2005/8/layout/cycle8" loCatId="" qsTypeId="urn:microsoft.com/office/officeart/2005/8/quickstyle/simple1" qsCatId="simple" csTypeId="urn:microsoft.com/office/officeart/2005/8/colors/accent1_2" csCatId="accent1" phldr="1"/>
      <dgm:spPr/>
    </dgm:pt>
    <dgm:pt modelId="{851521F3-32A3-164D-88B5-92A9A2E33C14}" type="pres">
      <dgm:prSet presAssocID="{6750DA3F-D486-6B4D-8FA1-CD5493B5A592}" presName="compositeShape" presStyleCnt="0">
        <dgm:presLayoutVars>
          <dgm:chMax val="7"/>
          <dgm:dir/>
          <dgm:resizeHandles val="exact"/>
        </dgm:presLayoutVars>
      </dgm:prSet>
      <dgm:spPr/>
    </dgm:pt>
  </dgm:ptLst>
  <dgm:cxnLst>
    <dgm:cxn modelId="{4EB5FADB-CD29-B24C-865A-4D0402BE4968}" type="presOf" srcId="{6750DA3F-D486-6B4D-8FA1-CD5493B5A592}" destId="{851521F3-32A3-164D-88B5-92A9A2E33C14}"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9944A5-42AD-0E44-A22D-F46F19EC5046}" type="doc">
      <dgm:prSet loTypeId="urn:microsoft.com/office/officeart/2005/8/layout/cycle8" loCatId="" qsTypeId="urn:microsoft.com/office/officeart/2005/8/quickstyle/simple1" qsCatId="simple" csTypeId="urn:microsoft.com/office/officeart/2005/8/colors/accent4_2" csCatId="accent4" phldr="1"/>
      <dgm:spPr/>
    </dgm:pt>
    <dgm:pt modelId="{023420D6-B5B1-2144-86F7-526B5750287F}">
      <dgm:prSet phldrT="[Text]"/>
      <dgm:spPr/>
      <dgm:t>
        <a:bodyPr/>
        <a:lstStyle/>
        <a:p>
          <a:r>
            <a:rPr lang="en-US" dirty="0"/>
            <a:t>Stratification</a:t>
          </a:r>
        </a:p>
      </dgm:t>
    </dgm:pt>
    <dgm:pt modelId="{EFB100D3-8C9B-F24D-9728-2755BA3CC994}" type="parTrans" cxnId="{A1208C0D-A665-8142-80C3-76EED89842FE}">
      <dgm:prSet/>
      <dgm:spPr/>
      <dgm:t>
        <a:bodyPr/>
        <a:lstStyle/>
        <a:p>
          <a:endParaRPr lang="en-US"/>
        </a:p>
      </dgm:t>
    </dgm:pt>
    <dgm:pt modelId="{F9716DB6-D3C3-1045-83DC-AFF6B0B90242}" type="sibTrans" cxnId="{A1208C0D-A665-8142-80C3-76EED89842FE}">
      <dgm:prSet/>
      <dgm:spPr/>
      <dgm:t>
        <a:bodyPr/>
        <a:lstStyle/>
        <a:p>
          <a:endParaRPr lang="en-US"/>
        </a:p>
      </dgm:t>
    </dgm:pt>
    <dgm:pt modelId="{956DEC1D-7E28-6C49-87B7-A002786AA5DA}">
      <dgm:prSet phldrT="[Text]"/>
      <dgm:spPr/>
      <dgm:t>
        <a:bodyPr/>
        <a:lstStyle/>
        <a:p>
          <a:r>
            <a:rPr lang="en-US" dirty="0"/>
            <a:t>Blinding</a:t>
          </a:r>
        </a:p>
      </dgm:t>
    </dgm:pt>
    <dgm:pt modelId="{BC4DEB6E-E02F-0A46-8C5A-0CDE43A382C3}" type="parTrans" cxnId="{8D5EDD40-F4A4-1945-B7EF-726A2C32FBB1}">
      <dgm:prSet/>
      <dgm:spPr/>
      <dgm:t>
        <a:bodyPr/>
        <a:lstStyle/>
        <a:p>
          <a:endParaRPr lang="en-US"/>
        </a:p>
      </dgm:t>
    </dgm:pt>
    <dgm:pt modelId="{25241A93-DC77-2C48-BA8A-B956C4620982}" type="sibTrans" cxnId="{8D5EDD40-F4A4-1945-B7EF-726A2C32FBB1}">
      <dgm:prSet/>
      <dgm:spPr/>
      <dgm:t>
        <a:bodyPr/>
        <a:lstStyle/>
        <a:p>
          <a:endParaRPr lang="en-US"/>
        </a:p>
      </dgm:t>
    </dgm:pt>
    <dgm:pt modelId="{7E1477B6-F51F-954D-8157-27C29F5F9C73}">
      <dgm:prSet phldrT="[Text]"/>
      <dgm:spPr/>
      <dgm:t>
        <a:bodyPr/>
        <a:lstStyle/>
        <a:p>
          <a:r>
            <a:rPr lang="en-US" dirty="0"/>
            <a:t>Randomization</a:t>
          </a:r>
        </a:p>
      </dgm:t>
    </dgm:pt>
    <dgm:pt modelId="{1396DE05-BC69-CA42-A753-BF21C53B79C3}" type="parTrans" cxnId="{EF45113D-486A-AA44-9D9D-8DC71CD09F85}">
      <dgm:prSet/>
      <dgm:spPr/>
      <dgm:t>
        <a:bodyPr/>
        <a:lstStyle/>
        <a:p>
          <a:endParaRPr lang="en-US"/>
        </a:p>
      </dgm:t>
    </dgm:pt>
    <dgm:pt modelId="{D9E8F5C7-1A05-124A-A9D9-53D590FE7711}" type="sibTrans" cxnId="{EF45113D-486A-AA44-9D9D-8DC71CD09F85}">
      <dgm:prSet/>
      <dgm:spPr/>
      <dgm:t>
        <a:bodyPr/>
        <a:lstStyle/>
        <a:p>
          <a:endParaRPr lang="en-US"/>
        </a:p>
      </dgm:t>
    </dgm:pt>
    <dgm:pt modelId="{1EB7EF26-CBD8-044D-8F4D-39CB1CC799E8}">
      <dgm:prSet phldrT="[Text]"/>
      <dgm:spPr/>
      <dgm:t>
        <a:bodyPr/>
        <a:lstStyle/>
        <a:p>
          <a:r>
            <a:rPr lang="en-US" b="1" u="sng" dirty="0"/>
            <a:t>Intention to Treat</a:t>
          </a:r>
        </a:p>
      </dgm:t>
    </dgm:pt>
    <dgm:pt modelId="{5CC0A3AD-E5EC-154F-AAB0-C8D88AA4AA3F}" type="parTrans" cxnId="{7BE39AD6-B73D-2F4F-979C-3FAEB05DDF69}">
      <dgm:prSet/>
      <dgm:spPr/>
      <dgm:t>
        <a:bodyPr/>
        <a:lstStyle/>
        <a:p>
          <a:endParaRPr lang="en-US"/>
        </a:p>
      </dgm:t>
    </dgm:pt>
    <dgm:pt modelId="{595F622F-99D8-A844-BF22-6A9993A2D71A}" type="sibTrans" cxnId="{7BE39AD6-B73D-2F4F-979C-3FAEB05DDF69}">
      <dgm:prSet/>
      <dgm:spPr/>
      <dgm:t>
        <a:bodyPr/>
        <a:lstStyle/>
        <a:p>
          <a:endParaRPr lang="en-US"/>
        </a:p>
      </dgm:t>
    </dgm:pt>
    <dgm:pt modelId="{E99BBD7E-4D8E-284C-B3BD-59917290B43C}" type="pres">
      <dgm:prSet presAssocID="{339944A5-42AD-0E44-A22D-F46F19EC5046}" presName="compositeShape" presStyleCnt="0">
        <dgm:presLayoutVars>
          <dgm:chMax val="7"/>
          <dgm:dir/>
          <dgm:resizeHandles val="exact"/>
        </dgm:presLayoutVars>
      </dgm:prSet>
      <dgm:spPr/>
    </dgm:pt>
    <dgm:pt modelId="{7AAA58EF-E4F7-A248-B00E-B7DF57B8C0BD}" type="pres">
      <dgm:prSet presAssocID="{339944A5-42AD-0E44-A22D-F46F19EC5046}" presName="wedge1" presStyleLbl="node1" presStyleIdx="0" presStyleCnt="4"/>
      <dgm:spPr/>
    </dgm:pt>
    <dgm:pt modelId="{2FC5A7A6-8700-D447-B31C-15ED5FB1C74A}" type="pres">
      <dgm:prSet presAssocID="{339944A5-42AD-0E44-A22D-F46F19EC5046}" presName="dummy1a" presStyleCnt="0"/>
      <dgm:spPr/>
    </dgm:pt>
    <dgm:pt modelId="{5D720930-C60B-8543-9191-F0AC927BCB05}" type="pres">
      <dgm:prSet presAssocID="{339944A5-42AD-0E44-A22D-F46F19EC5046}" presName="dummy1b" presStyleCnt="0"/>
      <dgm:spPr/>
    </dgm:pt>
    <dgm:pt modelId="{A40C7114-0250-7940-AAEC-C20B0685B49E}" type="pres">
      <dgm:prSet presAssocID="{339944A5-42AD-0E44-A22D-F46F19EC5046}" presName="wedge1Tx" presStyleLbl="node1" presStyleIdx="0" presStyleCnt="4">
        <dgm:presLayoutVars>
          <dgm:chMax val="0"/>
          <dgm:chPref val="0"/>
          <dgm:bulletEnabled val="1"/>
        </dgm:presLayoutVars>
      </dgm:prSet>
      <dgm:spPr/>
    </dgm:pt>
    <dgm:pt modelId="{853F67BF-76CE-3245-A481-743836C8D5E5}" type="pres">
      <dgm:prSet presAssocID="{339944A5-42AD-0E44-A22D-F46F19EC5046}" presName="wedge2" presStyleLbl="node1" presStyleIdx="1" presStyleCnt="4"/>
      <dgm:spPr/>
    </dgm:pt>
    <dgm:pt modelId="{0AA60AF7-F500-2D4A-9F87-FEE32CBDC743}" type="pres">
      <dgm:prSet presAssocID="{339944A5-42AD-0E44-A22D-F46F19EC5046}" presName="dummy2a" presStyleCnt="0"/>
      <dgm:spPr/>
    </dgm:pt>
    <dgm:pt modelId="{3A20849E-1E0B-DE48-9791-476AECB5E2F2}" type="pres">
      <dgm:prSet presAssocID="{339944A5-42AD-0E44-A22D-F46F19EC5046}" presName="dummy2b" presStyleCnt="0"/>
      <dgm:spPr/>
    </dgm:pt>
    <dgm:pt modelId="{D771AA30-05A4-E34F-9D8F-D373C90D17A0}" type="pres">
      <dgm:prSet presAssocID="{339944A5-42AD-0E44-A22D-F46F19EC5046}" presName="wedge2Tx" presStyleLbl="node1" presStyleIdx="1" presStyleCnt="4">
        <dgm:presLayoutVars>
          <dgm:chMax val="0"/>
          <dgm:chPref val="0"/>
          <dgm:bulletEnabled val="1"/>
        </dgm:presLayoutVars>
      </dgm:prSet>
      <dgm:spPr/>
    </dgm:pt>
    <dgm:pt modelId="{C615B748-2831-2F43-9045-3926E2CEB160}" type="pres">
      <dgm:prSet presAssocID="{339944A5-42AD-0E44-A22D-F46F19EC5046}" presName="wedge3" presStyleLbl="node1" presStyleIdx="2" presStyleCnt="4"/>
      <dgm:spPr/>
    </dgm:pt>
    <dgm:pt modelId="{49E85CD8-9759-D84E-9CB1-AD185084BBF3}" type="pres">
      <dgm:prSet presAssocID="{339944A5-42AD-0E44-A22D-F46F19EC5046}" presName="dummy3a" presStyleCnt="0"/>
      <dgm:spPr/>
    </dgm:pt>
    <dgm:pt modelId="{D9600135-132B-E449-8683-16719F309DE4}" type="pres">
      <dgm:prSet presAssocID="{339944A5-42AD-0E44-A22D-F46F19EC5046}" presName="dummy3b" presStyleCnt="0"/>
      <dgm:spPr/>
    </dgm:pt>
    <dgm:pt modelId="{9D2A3D2C-7D74-964F-A330-B0DD218EAC1B}" type="pres">
      <dgm:prSet presAssocID="{339944A5-42AD-0E44-A22D-F46F19EC5046}" presName="wedge3Tx" presStyleLbl="node1" presStyleIdx="2" presStyleCnt="4">
        <dgm:presLayoutVars>
          <dgm:chMax val="0"/>
          <dgm:chPref val="0"/>
          <dgm:bulletEnabled val="1"/>
        </dgm:presLayoutVars>
      </dgm:prSet>
      <dgm:spPr/>
    </dgm:pt>
    <dgm:pt modelId="{D2F09544-03D0-4A49-91AF-488ADF744EA0}" type="pres">
      <dgm:prSet presAssocID="{339944A5-42AD-0E44-A22D-F46F19EC5046}" presName="wedge4" presStyleLbl="node1" presStyleIdx="3" presStyleCnt="4"/>
      <dgm:spPr/>
    </dgm:pt>
    <dgm:pt modelId="{CFF8F1BE-5832-0F4F-831D-EBC38F4A6035}" type="pres">
      <dgm:prSet presAssocID="{339944A5-42AD-0E44-A22D-F46F19EC5046}" presName="dummy4a" presStyleCnt="0"/>
      <dgm:spPr/>
    </dgm:pt>
    <dgm:pt modelId="{35C57384-A1D1-C94C-9765-DA189D1DB8C9}" type="pres">
      <dgm:prSet presAssocID="{339944A5-42AD-0E44-A22D-F46F19EC5046}" presName="dummy4b" presStyleCnt="0"/>
      <dgm:spPr/>
    </dgm:pt>
    <dgm:pt modelId="{1643B07F-87AD-3D4F-9790-D73C27BAC6D0}" type="pres">
      <dgm:prSet presAssocID="{339944A5-42AD-0E44-A22D-F46F19EC5046}" presName="wedge4Tx" presStyleLbl="node1" presStyleIdx="3" presStyleCnt="4">
        <dgm:presLayoutVars>
          <dgm:chMax val="0"/>
          <dgm:chPref val="0"/>
          <dgm:bulletEnabled val="1"/>
        </dgm:presLayoutVars>
      </dgm:prSet>
      <dgm:spPr/>
    </dgm:pt>
    <dgm:pt modelId="{09FD9BF8-BC22-794F-97DC-06095D1A4DE1}" type="pres">
      <dgm:prSet presAssocID="{F9716DB6-D3C3-1045-83DC-AFF6B0B90242}" presName="arrowWedge1" presStyleLbl="fgSibTrans2D1" presStyleIdx="0" presStyleCnt="4"/>
      <dgm:spPr/>
    </dgm:pt>
    <dgm:pt modelId="{90874AE7-AFEA-6A4C-BED0-392874070E8F}" type="pres">
      <dgm:prSet presAssocID="{25241A93-DC77-2C48-BA8A-B956C4620982}" presName="arrowWedge2" presStyleLbl="fgSibTrans2D1" presStyleIdx="1" presStyleCnt="4"/>
      <dgm:spPr/>
    </dgm:pt>
    <dgm:pt modelId="{E67775ED-589D-8847-B625-59FE8E6708E7}" type="pres">
      <dgm:prSet presAssocID="{595F622F-99D8-A844-BF22-6A9993A2D71A}" presName="arrowWedge3" presStyleLbl="fgSibTrans2D1" presStyleIdx="2" presStyleCnt="4"/>
      <dgm:spPr/>
    </dgm:pt>
    <dgm:pt modelId="{F0D030E5-6363-F44F-A943-988D3E40D2E5}" type="pres">
      <dgm:prSet presAssocID="{D9E8F5C7-1A05-124A-A9D9-53D590FE7711}" presName="arrowWedge4" presStyleLbl="fgSibTrans2D1" presStyleIdx="3" presStyleCnt="4"/>
      <dgm:spPr/>
    </dgm:pt>
  </dgm:ptLst>
  <dgm:cxnLst>
    <dgm:cxn modelId="{A1208C0D-A665-8142-80C3-76EED89842FE}" srcId="{339944A5-42AD-0E44-A22D-F46F19EC5046}" destId="{023420D6-B5B1-2144-86F7-526B5750287F}" srcOrd="0" destOrd="0" parTransId="{EFB100D3-8C9B-F24D-9728-2755BA3CC994}" sibTransId="{F9716DB6-D3C3-1045-83DC-AFF6B0B90242}"/>
    <dgm:cxn modelId="{4796A10F-6063-6742-A6A7-EBACBED439FE}" type="presOf" srcId="{956DEC1D-7E28-6C49-87B7-A002786AA5DA}" destId="{D771AA30-05A4-E34F-9D8F-D373C90D17A0}" srcOrd="1" destOrd="0" presId="urn:microsoft.com/office/officeart/2005/8/layout/cycle8"/>
    <dgm:cxn modelId="{7CC24215-1C4C-3F44-9149-80CBB6E2717E}" type="presOf" srcId="{7E1477B6-F51F-954D-8157-27C29F5F9C73}" destId="{1643B07F-87AD-3D4F-9790-D73C27BAC6D0}" srcOrd="1" destOrd="0" presId="urn:microsoft.com/office/officeart/2005/8/layout/cycle8"/>
    <dgm:cxn modelId="{EF45113D-486A-AA44-9D9D-8DC71CD09F85}" srcId="{339944A5-42AD-0E44-A22D-F46F19EC5046}" destId="{7E1477B6-F51F-954D-8157-27C29F5F9C73}" srcOrd="3" destOrd="0" parTransId="{1396DE05-BC69-CA42-A753-BF21C53B79C3}" sibTransId="{D9E8F5C7-1A05-124A-A9D9-53D590FE7711}"/>
    <dgm:cxn modelId="{81ADAC3D-33ED-6947-956B-54F01CEC07A6}" type="presOf" srcId="{7E1477B6-F51F-954D-8157-27C29F5F9C73}" destId="{D2F09544-03D0-4A49-91AF-488ADF744EA0}" srcOrd="0" destOrd="0" presId="urn:microsoft.com/office/officeart/2005/8/layout/cycle8"/>
    <dgm:cxn modelId="{8D5EDD40-F4A4-1945-B7EF-726A2C32FBB1}" srcId="{339944A5-42AD-0E44-A22D-F46F19EC5046}" destId="{956DEC1D-7E28-6C49-87B7-A002786AA5DA}" srcOrd="1" destOrd="0" parTransId="{BC4DEB6E-E02F-0A46-8C5A-0CDE43A382C3}" sibTransId="{25241A93-DC77-2C48-BA8A-B956C4620982}"/>
    <dgm:cxn modelId="{D8A1A16C-3C0F-4546-9430-36B82A01392B}" type="presOf" srcId="{023420D6-B5B1-2144-86F7-526B5750287F}" destId="{A40C7114-0250-7940-AAEC-C20B0685B49E}" srcOrd="1" destOrd="0" presId="urn:microsoft.com/office/officeart/2005/8/layout/cycle8"/>
    <dgm:cxn modelId="{0000C695-7BA4-0B42-B32F-4574952931BD}" type="presOf" srcId="{339944A5-42AD-0E44-A22D-F46F19EC5046}" destId="{E99BBD7E-4D8E-284C-B3BD-59917290B43C}" srcOrd="0" destOrd="0" presId="urn:microsoft.com/office/officeart/2005/8/layout/cycle8"/>
    <dgm:cxn modelId="{462722AB-DEAA-B245-9607-FB26A4C3B187}" type="presOf" srcId="{956DEC1D-7E28-6C49-87B7-A002786AA5DA}" destId="{853F67BF-76CE-3245-A481-743836C8D5E5}" srcOrd="0" destOrd="0" presId="urn:microsoft.com/office/officeart/2005/8/layout/cycle8"/>
    <dgm:cxn modelId="{D83284D2-9D9A-EC47-8DC4-9DEE35F5D245}" type="presOf" srcId="{023420D6-B5B1-2144-86F7-526B5750287F}" destId="{7AAA58EF-E4F7-A248-B00E-B7DF57B8C0BD}" srcOrd="0" destOrd="0" presId="urn:microsoft.com/office/officeart/2005/8/layout/cycle8"/>
    <dgm:cxn modelId="{C6F18AD3-9EE1-8F46-91C0-63BE9B3C23A5}" type="presOf" srcId="{1EB7EF26-CBD8-044D-8F4D-39CB1CC799E8}" destId="{9D2A3D2C-7D74-964F-A330-B0DD218EAC1B}" srcOrd="1" destOrd="0" presId="urn:microsoft.com/office/officeart/2005/8/layout/cycle8"/>
    <dgm:cxn modelId="{7BE39AD6-B73D-2F4F-979C-3FAEB05DDF69}" srcId="{339944A5-42AD-0E44-A22D-F46F19EC5046}" destId="{1EB7EF26-CBD8-044D-8F4D-39CB1CC799E8}" srcOrd="2" destOrd="0" parTransId="{5CC0A3AD-E5EC-154F-AAB0-C8D88AA4AA3F}" sibTransId="{595F622F-99D8-A844-BF22-6A9993A2D71A}"/>
    <dgm:cxn modelId="{BF5790EE-77E5-E840-B5D6-30E9A9A1AB88}" type="presOf" srcId="{1EB7EF26-CBD8-044D-8F4D-39CB1CC799E8}" destId="{C615B748-2831-2F43-9045-3926E2CEB160}" srcOrd="0" destOrd="0" presId="urn:microsoft.com/office/officeart/2005/8/layout/cycle8"/>
    <dgm:cxn modelId="{C037C540-330F-404A-930B-5B419488C294}" type="presParOf" srcId="{E99BBD7E-4D8E-284C-B3BD-59917290B43C}" destId="{7AAA58EF-E4F7-A248-B00E-B7DF57B8C0BD}" srcOrd="0" destOrd="0" presId="urn:microsoft.com/office/officeart/2005/8/layout/cycle8"/>
    <dgm:cxn modelId="{D6E26D68-1D0E-EA4A-9C07-1D8CC67BD848}" type="presParOf" srcId="{E99BBD7E-4D8E-284C-B3BD-59917290B43C}" destId="{2FC5A7A6-8700-D447-B31C-15ED5FB1C74A}" srcOrd="1" destOrd="0" presId="urn:microsoft.com/office/officeart/2005/8/layout/cycle8"/>
    <dgm:cxn modelId="{FC60FEA8-9A9E-1942-B824-5FEF368EC711}" type="presParOf" srcId="{E99BBD7E-4D8E-284C-B3BD-59917290B43C}" destId="{5D720930-C60B-8543-9191-F0AC927BCB05}" srcOrd="2" destOrd="0" presId="urn:microsoft.com/office/officeart/2005/8/layout/cycle8"/>
    <dgm:cxn modelId="{7B389971-69F5-3C40-A1C5-2163E8C3B748}" type="presParOf" srcId="{E99BBD7E-4D8E-284C-B3BD-59917290B43C}" destId="{A40C7114-0250-7940-AAEC-C20B0685B49E}" srcOrd="3" destOrd="0" presId="urn:microsoft.com/office/officeart/2005/8/layout/cycle8"/>
    <dgm:cxn modelId="{15B68ED4-16FE-E040-A8E6-1B40019D7B25}" type="presParOf" srcId="{E99BBD7E-4D8E-284C-B3BD-59917290B43C}" destId="{853F67BF-76CE-3245-A481-743836C8D5E5}" srcOrd="4" destOrd="0" presId="urn:microsoft.com/office/officeart/2005/8/layout/cycle8"/>
    <dgm:cxn modelId="{7AEAE5B0-5CD1-734C-BCD9-F8573477A2FC}" type="presParOf" srcId="{E99BBD7E-4D8E-284C-B3BD-59917290B43C}" destId="{0AA60AF7-F500-2D4A-9F87-FEE32CBDC743}" srcOrd="5" destOrd="0" presId="urn:microsoft.com/office/officeart/2005/8/layout/cycle8"/>
    <dgm:cxn modelId="{0BE4FC6A-E918-D04A-B1C2-8BFCED3AED8B}" type="presParOf" srcId="{E99BBD7E-4D8E-284C-B3BD-59917290B43C}" destId="{3A20849E-1E0B-DE48-9791-476AECB5E2F2}" srcOrd="6" destOrd="0" presId="urn:microsoft.com/office/officeart/2005/8/layout/cycle8"/>
    <dgm:cxn modelId="{797B90F7-92BD-464E-9C9C-FA55D39F2BCE}" type="presParOf" srcId="{E99BBD7E-4D8E-284C-B3BD-59917290B43C}" destId="{D771AA30-05A4-E34F-9D8F-D373C90D17A0}" srcOrd="7" destOrd="0" presId="urn:microsoft.com/office/officeart/2005/8/layout/cycle8"/>
    <dgm:cxn modelId="{6DCDFDFB-FE5B-1441-9FD3-406233786C70}" type="presParOf" srcId="{E99BBD7E-4D8E-284C-B3BD-59917290B43C}" destId="{C615B748-2831-2F43-9045-3926E2CEB160}" srcOrd="8" destOrd="0" presId="urn:microsoft.com/office/officeart/2005/8/layout/cycle8"/>
    <dgm:cxn modelId="{48F0C96D-2DDD-7B48-BEEE-E27454E39FAC}" type="presParOf" srcId="{E99BBD7E-4D8E-284C-B3BD-59917290B43C}" destId="{49E85CD8-9759-D84E-9CB1-AD185084BBF3}" srcOrd="9" destOrd="0" presId="urn:microsoft.com/office/officeart/2005/8/layout/cycle8"/>
    <dgm:cxn modelId="{78315D69-6D07-7B48-A5D7-FCE365DFB7BA}" type="presParOf" srcId="{E99BBD7E-4D8E-284C-B3BD-59917290B43C}" destId="{D9600135-132B-E449-8683-16719F309DE4}" srcOrd="10" destOrd="0" presId="urn:microsoft.com/office/officeart/2005/8/layout/cycle8"/>
    <dgm:cxn modelId="{0D83D46D-B566-514B-B11F-C1582E45BF32}" type="presParOf" srcId="{E99BBD7E-4D8E-284C-B3BD-59917290B43C}" destId="{9D2A3D2C-7D74-964F-A330-B0DD218EAC1B}" srcOrd="11" destOrd="0" presId="urn:microsoft.com/office/officeart/2005/8/layout/cycle8"/>
    <dgm:cxn modelId="{CF6F5856-E403-6347-B93C-1D74CA2EEA8B}" type="presParOf" srcId="{E99BBD7E-4D8E-284C-B3BD-59917290B43C}" destId="{D2F09544-03D0-4A49-91AF-488ADF744EA0}" srcOrd="12" destOrd="0" presId="urn:microsoft.com/office/officeart/2005/8/layout/cycle8"/>
    <dgm:cxn modelId="{0F4C5C7D-2C0C-B244-B354-312FF34CE7C4}" type="presParOf" srcId="{E99BBD7E-4D8E-284C-B3BD-59917290B43C}" destId="{CFF8F1BE-5832-0F4F-831D-EBC38F4A6035}" srcOrd="13" destOrd="0" presId="urn:microsoft.com/office/officeart/2005/8/layout/cycle8"/>
    <dgm:cxn modelId="{45C74393-C7D9-B640-BC4B-95E5DDF904A2}" type="presParOf" srcId="{E99BBD7E-4D8E-284C-B3BD-59917290B43C}" destId="{35C57384-A1D1-C94C-9765-DA189D1DB8C9}" srcOrd="14" destOrd="0" presId="urn:microsoft.com/office/officeart/2005/8/layout/cycle8"/>
    <dgm:cxn modelId="{4A07395E-0995-5049-AEB8-21368B642367}" type="presParOf" srcId="{E99BBD7E-4D8E-284C-B3BD-59917290B43C}" destId="{1643B07F-87AD-3D4F-9790-D73C27BAC6D0}" srcOrd="15" destOrd="0" presId="urn:microsoft.com/office/officeart/2005/8/layout/cycle8"/>
    <dgm:cxn modelId="{D47E2A4D-598C-B64A-B604-48A695803AB8}" type="presParOf" srcId="{E99BBD7E-4D8E-284C-B3BD-59917290B43C}" destId="{09FD9BF8-BC22-794F-97DC-06095D1A4DE1}" srcOrd="16" destOrd="0" presId="urn:microsoft.com/office/officeart/2005/8/layout/cycle8"/>
    <dgm:cxn modelId="{6CD19ACD-18CB-394B-B485-45561C4DB32E}" type="presParOf" srcId="{E99BBD7E-4D8E-284C-B3BD-59917290B43C}" destId="{90874AE7-AFEA-6A4C-BED0-392874070E8F}" srcOrd="17" destOrd="0" presId="urn:microsoft.com/office/officeart/2005/8/layout/cycle8"/>
    <dgm:cxn modelId="{AB0BFE29-88CD-8F4D-9E39-49E00305052D}" type="presParOf" srcId="{E99BBD7E-4D8E-284C-B3BD-59917290B43C}" destId="{E67775ED-589D-8847-B625-59FE8E6708E7}" srcOrd="18" destOrd="0" presId="urn:microsoft.com/office/officeart/2005/8/layout/cycle8"/>
    <dgm:cxn modelId="{F444969C-AF5B-234A-ABDC-5FAC6DAD9711}" type="presParOf" srcId="{E99BBD7E-4D8E-284C-B3BD-59917290B43C}" destId="{F0D030E5-6363-F44F-A943-988D3E40D2E5}"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39944A5-42AD-0E44-A22D-F46F19EC5046}" type="doc">
      <dgm:prSet loTypeId="urn:microsoft.com/office/officeart/2005/8/layout/cycle8" loCatId="" qsTypeId="urn:microsoft.com/office/officeart/2005/8/quickstyle/simple1" qsCatId="simple" csTypeId="urn:microsoft.com/office/officeart/2005/8/colors/accent4_2" csCatId="accent4" phldr="1"/>
      <dgm:spPr/>
    </dgm:pt>
    <dgm:pt modelId="{023420D6-B5B1-2144-86F7-526B5750287F}">
      <dgm:prSet phldrT="[Text]"/>
      <dgm:spPr/>
      <dgm:t>
        <a:bodyPr/>
        <a:lstStyle/>
        <a:p>
          <a:r>
            <a:rPr lang="en-US" dirty="0"/>
            <a:t>Stratification</a:t>
          </a:r>
        </a:p>
      </dgm:t>
    </dgm:pt>
    <dgm:pt modelId="{EFB100D3-8C9B-F24D-9728-2755BA3CC994}" type="parTrans" cxnId="{A1208C0D-A665-8142-80C3-76EED89842FE}">
      <dgm:prSet/>
      <dgm:spPr/>
      <dgm:t>
        <a:bodyPr/>
        <a:lstStyle/>
        <a:p>
          <a:endParaRPr lang="en-US"/>
        </a:p>
      </dgm:t>
    </dgm:pt>
    <dgm:pt modelId="{F9716DB6-D3C3-1045-83DC-AFF6B0B90242}" type="sibTrans" cxnId="{A1208C0D-A665-8142-80C3-76EED89842FE}">
      <dgm:prSet/>
      <dgm:spPr/>
      <dgm:t>
        <a:bodyPr/>
        <a:lstStyle/>
        <a:p>
          <a:endParaRPr lang="en-US"/>
        </a:p>
      </dgm:t>
    </dgm:pt>
    <dgm:pt modelId="{956DEC1D-7E28-6C49-87B7-A002786AA5DA}">
      <dgm:prSet phldrT="[Text]"/>
      <dgm:spPr/>
      <dgm:t>
        <a:bodyPr/>
        <a:lstStyle/>
        <a:p>
          <a:r>
            <a:rPr lang="en-US" dirty="0"/>
            <a:t>Blinding</a:t>
          </a:r>
        </a:p>
      </dgm:t>
    </dgm:pt>
    <dgm:pt modelId="{BC4DEB6E-E02F-0A46-8C5A-0CDE43A382C3}" type="parTrans" cxnId="{8D5EDD40-F4A4-1945-B7EF-726A2C32FBB1}">
      <dgm:prSet/>
      <dgm:spPr/>
      <dgm:t>
        <a:bodyPr/>
        <a:lstStyle/>
        <a:p>
          <a:endParaRPr lang="en-US"/>
        </a:p>
      </dgm:t>
    </dgm:pt>
    <dgm:pt modelId="{25241A93-DC77-2C48-BA8A-B956C4620982}" type="sibTrans" cxnId="{8D5EDD40-F4A4-1945-B7EF-726A2C32FBB1}">
      <dgm:prSet/>
      <dgm:spPr/>
      <dgm:t>
        <a:bodyPr/>
        <a:lstStyle/>
        <a:p>
          <a:endParaRPr lang="en-US"/>
        </a:p>
      </dgm:t>
    </dgm:pt>
    <dgm:pt modelId="{7E1477B6-F51F-954D-8157-27C29F5F9C73}">
      <dgm:prSet phldrT="[Text]"/>
      <dgm:spPr/>
      <dgm:t>
        <a:bodyPr/>
        <a:lstStyle/>
        <a:p>
          <a:r>
            <a:rPr lang="en-US" dirty="0"/>
            <a:t>Randomization</a:t>
          </a:r>
        </a:p>
      </dgm:t>
    </dgm:pt>
    <dgm:pt modelId="{1396DE05-BC69-CA42-A753-BF21C53B79C3}" type="parTrans" cxnId="{EF45113D-486A-AA44-9D9D-8DC71CD09F85}">
      <dgm:prSet/>
      <dgm:spPr/>
      <dgm:t>
        <a:bodyPr/>
        <a:lstStyle/>
        <a:p>
          <a:endParaRPr lang="en-US"/>
        </a:p>
      </dgm:t>
    </dgm:pt>
    <dgm:pt modelId="{D9E8F5C7-1A05-124A-A9D9-53D590FE7711}" type="sibTrans" cxnId="{EF45113D-486A-AA44-9D9D-8DC71CD09F85}">
      <dgm:prSet/>
      <dgm:spPr/>
      <dgm:t>
        <a:bodyPr/>
        <a:lstStyle/>
        <a:p>
          <a:endParaRPr lang="en-US"/>
        </a:p>
      </dgm:t>
    </dgm:pt>
    <dgm:pt modelId="{1EB7EF26-CBD8-044D-8F4D-39CB1CC799E8}">
      <dgm:prSet phldrT="[Text]"/>
      <dgm:spPr/>
      <dgm:t>
        <a:bodyPr/>
        <a:lstStyle/>
        <a:p>
          <a:r>
            <a:rPr lang="en-US" dirty="0"/>
            <a:t>Intention to Treat</a:t>
          </a:r>
        </a:p>
      </dgm:t>
    </dgm:pt>
    <dgm:pt modelId="{5CC0A3AD-E5EC-154F-AAB0-C8D88AA4AA3F}" type="parTrans" cxnId="{7BE39AD6-B73D-2F4F-979C-3FAEB05DDF69}">
      <dgm:prSet/>
      <dgm:spPr/>
      <dgm:t>
        <a:bodyPr/>
        <a:lstStyle/>
        <a:p>
          <a:endParaRPr lang="en-US"/>
        </a:p>
      </dgm:t>
    </dgm:pt>
    <dgm:pt modelId="{595F622F-99D8-A844-BF22-6A9993A2D71A}" type="sibTrans" cxnId="{7BE39AD6-B73D-2F4F-979C-3FAEB05DDF69}">
      <dgm:prSet/>
      <dgm:spPr/>
      <dgm:t>
        <a:bodyPr/>
        <a:lstStyle/>
        <a:p>
          <a:endParaRPr lang="en-US"/>
        </a:p>
      </dgm:t>
    </dgm:pt>
    <dgm:pt modelId="{E99BBD7E-4D8E-284C-B3BD-59917290B43C}" type="pres">
      <dgm:prSet presAssocID="{339944A5-42AD-0E44-A22D-F46F19EC5046}" presName="compositeShape" presStyleCnt="0">
        <dgm:presLayoutVars>
          <dgm:chMax val="7"/>
          <dgm:dir/>
          <dgm:resizeHandles val="exact"/>
        </dgm:presLayoutVars>
      </dgm:prSet>
      <dgm:spPr/>
    </dgm:pt>
    <dgm:pt modelId="{7AAA58EF-E4F7-A248-B00E-B7DF57B8C0BD}" type="pres">
      <dgm:prSet presAssocID="{339944A5-42AD-0E44-A22D-F46F19EC5046}" presName="wedge1" presStyleLbl="node1" presStyleIdx="0" presStyleCnt="4"/>
      <dgm:spPr/>
    </dgm:pt>
    <dgm:pt modelId="{2FC5A7A6-8700-D447-B31C-15ED5FB1C74A}" type="pres">
      <dgm:prSet presAssocID="{339944A5-42AD-0E44-A22D-F46F19EC5046}" presName="dummy1a" presStyleCnt="0"/>
      <dgm:spPr/>
    </dgm:pt>
    <dgm:pt modelId="{5D720930-C60B-8543-9191-F0AC927BCB05}" type="pres">
      <dgm:prSet presAssocID="{339944A5-42AD-0E44-A22D-F46F19EC5046}" presName="dummy1b" presStyleCnt="0"/>
      <dgm:spPr/>
    </dgm:pt>
    <dgm:pt modelId="{A40C7114-0250-7940-AAEC-C20B0685B49E}" type="pres">
      <dgm:prSet presAssocID="{339944A5-42AD-0E44-A22D-F46F19EC5046}" presName="wedge1Tx" presStyleLbl="node1" presStyleIdx="0" presStyleCnt="4">
        <dgm:presLayoutVars>
          <dgm:chMax val="0"/>
          <dgm:chPref val="0"/>
          <dgm:bulletEnabled val="1"/>
        </dgm:presLayoutVars>
      </dgm:prSet>
      <dgm:spPr/>
    </dgm:pt>
    <dgm:pt modelId="{853F67BF-76CE-3245-A481-743836C8D5E5}" type="pres">
      <dgm:prSet presAssocID="{339944A5-42AD-0E44-A22D-F46F19EC5046}" presName="wedge2" presStyleLbl="node1" presStyleIdx="1" presStyleCnt="4"/>
      <dgm:spPr/>
    </dgm:pt>
    <dgm:pt modelId="{0AA60AF7-F500-2D4A-9F87-FEE32CBDC743}" type="pres">
      <dgm:prSet presAssocID="{339944A5-42AD-0E44-A22D-F46F19EC5046}" presName="dummy2a" presStyleCnt="0"/>
      <dgm:spPr/>
    </dgm:pt>
    <dgm:pt modelId="{3A20849E-1E0B-DE48-9791-476AECB5E2F2}" type="pres">
      <dgm:prSet presAssocID="{339944A5-42AD-0E44-A22D-F46F19EC5046}" presName="dummy2b" presStyleCnt="0"/>
      <dgm:spPr/>
    </dgm:pt>
    <dgm:pt modelId="{D771AA30-05A4-E34F-9D8F-D373C90D17A0}" type="pres">
      <dgm:prSet presAssocID="{339944A5-42AD-0E44-A22D-F46F19EC5046}" presName="wedge2Tx" presStyleLbl="node1" presStyleIdx="1" presStyleCnt="4">
        <dgm:presLayoutVars>
          <dgm:chMax val="0"/>
          <dgm:chPref val="0"/>
          <dgm:bulletEnabled val="1"/>
        </dgm:presLayoutVars>
      </dgm:prSet>
      <dgm:spPr/>
    </dgm:pt>
    <dgm:pt modelId="{C615B748-2831-2F43-9045-3926E2CEB160}" type="pres">
      <dgm:prSet presAssocID="{339944A5-42AD-0E44-A22D-F46F19EC5046}" presName="wedge3" presStyleLbl="node1" presStyleIdx="2" presStyleCnt="4"/>
      <dgm:spPr/>
    </dgm:pt>
    <dgm:pt modelId="{49E85CD8-9759-D84E-9CB1-AD185084BBF3}" type="pres">
      <dgm:prSet presAssocID="{339944A5-42AD-0E44-A22D-F46F19EC5046}" presName="dummy3a" presStyleCnt="0"/>
      <dgm:spPr/>
    </dgm:pt>
    <dgm:pt modelId="{D9600135-132B-E449-8683-16719F309DE4}" type="pres">
      <dgm:prSet presAssocID="{339944A5-42AD-0E44-A22D-F46F19EC5046}" presName="dummy3b" presStyleCnt="0"/>
      <dgm:spPr/>
    </dgm:pt>
    <dgm:pt modelId="{9D2A3D2C-7D74-964F-A330-B0DD218EAC1B}" type="pres">
      <dgm:prSet presAssocID="{339944A5-42AD-0E44-A22D-F46F19EC5046}" presName="wedge3Tx" presStyleLbl="node1" presStyleIdx="2" presStyleCnt="4">
        <dgm:presLayoutVars>
          <dgm:chMax val="0"/>
          <dgm:chPref val="0"/>
          <dgm:bulletEnabled val="1"/>
        </dgm:presLayoutVars>
      </dgm:prSet>
      <dgm:spPr/>
    </dgm:pt>
    <dgm:pt modelId="{D2F09544-03D0-4A49-91AF-488ADF744EA0}" type="pres">
      <dgm:prSet presAssocID="{339944A5-42AD-0E44-A22D-F46F19EC5046}" presName="wedge4" presStyleLbl="node1" presStyleIdx="3" presStyleCnt="4"/>
      <dgm:spPr/>
    </dgm:pt>
    <dgm:pt modelId="{CFF8F1BE-5832-0F4F-831D-EBC38F4A6035}" type="pres">
      <dgm:prSet presAssocID="{339944A5-42AD-0E44-A22D-F46F19EC5046}" presName="dummy4a" presStyleCnt="0"/>
      <dgm:spPr/>
    </dgm:pt>
    <dgm:pt modelId="{35C57384-A1D1-C94C-9765-DA189D1DB8C9}" type="pres">
      <dgm:prSet presAssocID="{339944A5-42AD-0E44-A22D-F46F19EC5046}" presName="dummy4b" presStyleCnt="0"/>
      <dgm:spPr/>
    </dgm:pt>
    <dgm:pt modelId="{1643B07F-87AD-3D4F-9790-D73C27BAC6D0}" type="pres">
      <dgm:prSet presAssocID="{339944A5-42AD-0E44-A22D-F46F19EC5046}" presName="wedge4Tx" presStyleLbl="node1" presStyleIdx="3" presStyleCnt="4">
        <dgm:presLayoutVars>
          <dgm:chMax val="0"/>
          <dgm:chPref val="0"/>
          <dgm:bulletEnabled val="1"/>
        </dgm:presLayoutVars>
      </dgm:prSet>
      <dgm:spPr/>
    </dgm:pt>
    <dgm:pt modelId="{09FD9BF8-BC22-794F-97DC-06095D1A4DE1}" type="pres">
      <dgm:prSet presAssocID="{F9716DB6-D3C3-1045-83DC-AFF6B0B90242}" presName="arrowWedge1" presStyleLbl="fgSibTrans2D1" presStyleIdx="0" presStyleCnt="4"/>
      <dgm:spPr/>
    </dgm:pt>
    <dgm:pt modelId="{90874AE7-AFEA-6A4C-BED0-392874070E8F}" type="pres">
      <dgm:prSet presAssocID="{25241A93-DC77-2C48-BA8A-B956C4620982}" presName="arrowWedge2" presStyleLbl="fgSibTrans2D1" presStyleIdx="1" presStyleCnt="4"/>
      <dgm:spPr/>
    </dgm:pt>
    <dgm:pt modelId="{E67775ED-589D-8847-B625-59FE8E6708E7}" type="pres">
      <dgm:prSet presAssocID="{595F622F-99D8-A844-BF22-6A9993A2D71A}" presName="arrowWedge3" presStyleLbl="fgSibTrans2D1" presStyleIdx="2" presStyleCnt="4"/>
      <dgm:spPr/>
    </dgm:pt>
    <dgm:pt modelId="{F0D030E5-6363-F44F-A943-988D3E40D2E5}" type="pres">
      <dgm:prSet presAssocID="{D9E8F5C7-1A05-124A-A9D9-53D590FE7711}" presName="arrowWedge4" presStyleLbl="fgSibTrans2D1" presStyleIdx="3" presStyleCnt="4"/>
      <dgm:spPr/>
    </dgm:pt>
  </dgm:ptLst>
  <dgm:cxnLst>
    <dgm:cxn modelId="{A1208C0D-A665-8142-80C3-76EED89842FE}" srcId="{339944A5-42AD-0E44-A22D-F46F19EC5046}" destId="{023420D6-B5B1-2144-86F7-526B5750287F}" srcOrd="0" destOrd="0" parTransId="{EFB100D3-8C9B-F24D-9728-2755BA3CC994}" sibTransId="{F9716DB6-D3C3-1045-83DC-AFF6B0B90242}"/>
    <dgm:cxn modelId="{4796A10F-6063-6742-A6A7-EBACBED439FE}" type="presOf" srcId="{956DEC1D-7E28-6C49-87B7-A002786AA5DA}" destId="{D771AA30-05A4-E34F-9D8F-D373C90D17A0}" srcOrd="1" destOrd="0" presId="urn:microsoft.com/office/officeart/2005/8/layout/cycle8"/>
    <dgm:cxn modelId="{7CC24215-1C4C-3F44-9149-80CBB6E2717E}" type="presOf" srcId="{7E1477B6-F51F-954D-8157-27C29F5F9C73}" destId="{1643B07F-87AD-3D4F-9790-D73C27BAC6D0}" srcOrd="1" destOrd="0" presId="urn:microsoft.com/office/officeart/2005/8/layout/cycle8"/>
    <dgm:cxn modelId="{EF45113D-486A-AA44-9D9D-8DC71CD09F85}" srcId="{339944A5-42AD-0E44-A22D-F46F19EC5046}" destId="{7E1477B6-F51F-954D-8157-27C29F5F9C73}" srcOrd="3" destOrd="0" parTransId="{1396DE05-BC69-CA42-A753-BF21C53B79C3}" sibTransId="{D9E8F5C7-1A05-124A-A9D9-53D590FE7711}"/>
    <dgm:cxn modelId="{81ADAC3D-33ED-6947-956B-54F01CEC07A6}" type="presOf" srcId="{7E1477B6-F51F-954D-8157-27C29F5F9C73}" destId="{D2F09544-03D0-4A49-91AF-488ADF744EA0}" srcOrd="0" destOrd="0" presId="urn:microsoft.com/office/officeart/2005/8/layout/cycle8"/>
    <dgm:cxn modelId="{8D5EDD40-F4A4-1945-B7EF-726A2C32FBB1}" srcId="{339944A5-42AD-0E44-A22D-F46F19EC5046}" destId="{956DEC1D-7E28-6C49-87B7-A002786AA5DA}" srcOrd="1" destOrd="0" parTransId="{BC4DEB6E-E02F-0A46-8C5A-0CDE43A382C3}" sibTransId="{25241A93-DC77-2C48-BA8A-B956C4620982}"/>
    <dgm:cxn modelId="{D8A1A16C-3C0F-4546-9430-36B82A01392B}" type="presOf" srcId="{023420D6-B5B1-2144-86F7-526B5750287F}" destId="{A40C7114-0250-7940-AAEC-C20B0685B49E}" srcOrd="1" destOrd="0" presId="urn:microsoft.com/office/officeart/2005/8/layout/cycle8"/>
    <dgm:cxn modelId="{0000C695-7BA4-0B42-B32F-4574952931BD}" type="presOf" srcId="{339944A5-42AD-0E44-A22D-F46F19EC5046}" destId="{E99BBD7E-4D8E-284C-B3BD-59917290B43C}" srcOrd="0" destOrd="0" presId="urn:microsoft.com/office/officeart/2005/8/layout/cycle8"/>
    <dgm:cxn modelId="{462722AB-DEAA-B245-9607-FB26A4C3B187}" type="presOf" srcId="{956DEC1D-7E28-6C49-87B7-A002786AA5DA}" destId="{853F67BF-76CE-3245-A481-743836C8D5E5}" srcOrd="0" destOrd="0" presId="urn:microsoft.com/office/officeart/2005/8/layout/cycle8"/>
    <dgm:cxn modelId="{D83284D2-9D9A-EC47-8DC4-9DEE35F5D245}" type="presOf" srcId="{023420D6-B5B1-2144-86F7-526B5750287F}" destId="{7AAA58EF-E4F7-A248-B00E-B7DF57B8C0BD}" srcOrd="0" destOrd="0" presId="urn:microsoft.com/office/officeart/2005/8/layout/cycle8"/>
    <dgm:cxn modelId="{C6F18AD3-9EE1-8F46-91C0-63BE9B3C23A5}" type="presOf" srcId="{1EB7EF26-CBD8-044D-8F4D-39CB1CC799E8}" destId="{9D2A3D2C-7D74-964F-A330-B0DD218EAC1B}" srcOrd="1" destOrd="0" presId="urn:microsoft.com/office/officeart/2005/8/layout/cycle8"/>
    <dgm:cxn modelId="{7BE39AD6-B73D-2F4F-979C-3FAEB05DDF69}" srcId="{339944A5-42AD-0E44-A22D-F46F19EC5046}" destId="{1EB7EF26-CBD8-044D-8F4D-39CB1CC799E8}" srcOrd="2" destOrd="0" parTransId="{5CC0A3AD-E5EC-154F-AAB0-C8D88AA4AA3F}" sibTransId="{595F622F-99D8-A844-BF22-6A9993A2D71A}"/>
    <dgm:cxn modelId="{BF5790EE-77E5-E840-B5D6-30E9A9A1AB88}" type="presOf" srcId="{1EB7EF26-CBD8-044D-8F4D-39CB1CC799E8}" destId="{C615B748-2831-2F43-9045-3926E2CEB160}" srcOrd="0" destOrd="0" presId="urn:microsoft.com/office/officeart/2005/8/layout/cycle8"/>
    <dgm:cxn modelId="{C037C540-330F-404A-930B-5B419488C294}" type="presParOf" srcId="{E99BBD7E-4D8E-284C-B3BD-59917290B43C}" destId="{7AAA58EF-E4F7-A248-B00E-B7DF57B8C0BD}" srcOrd="0" destOrd="0" presId="urn:microsoft.com/office/officeart/2005/8/layout/cycle8"/>
    <dgm:cxn modelId="{D6E26D68-1D0E-EA4A-9C07-1D8CC67BD848}" type="presParOf" srcId="{E99BBD7E-4D8E-284C-B3BD-59917290B43C}" destId="{2FC5A7A6-8700-D447-B31C-15ED5FB1C74A}" srcOrd="1" destOrd="0" presId="urn:microsoft.com/office/officeart/2005/8/layout/cycle8"/>
    <dgm:cxn modelId="{FC60FEA8-9A9E-1942-B824-5FEF368EC711}" type="presParOf" srcId="{E99BBD7E-4D8E-284C-B3BD-59917290B43C}" destId="{5D720930-C60B-8543-9191-F0AC927BCB05}" srcOrd="2" destOrd="0" presId="urn:microsoft.com/office/officeart/2005/8/layout/cycle8"/>
    <dgm:cxn modelId="{7B389971-69F5-3C40-A1C5-2163E8C3B748}" type="presParOf" srcId="{E99BBD7E-4D8E-284C-B3BD-59917290B43C}" destId="{A40C7114-0250-7940-AAEC-C20B0685B49E}" srcOrd="3" destOrd="0" presId="urn:microsoft.com/office/officeart/2005/8/layout/cycle8"/>
    <dgm:cxn modelId="{15B68ED4-16FE-E040-A8E6-1B40019D7B25}" type="presParOf" srcId="{E99BBD7E-4D8E-284C-B3BD-59917290B43C}" destId="{853F67BF-76CE-3245-A481-743836C8D5E5}" srcOrd="4" destOrd="0" presId="urn:microsoft.com/office/officeart/2005/8/layout/cycle8"/>
    <dgm:cxn modelId="{7AEAE5B0-5CD1-734C-BCD9-F8573477A2FC}" type="presParOf" srcId="{E99BBD7E-4D8E-284C-B3BD-59917290B43C}" destId="{0AA60AF7-F500-2D4A-9F87-FEE32CBDC743}" srcOrd="5" destOrd="0" presId="urn:microsoft.com/office/officeart/2005/8/layout/cycle8"/>
    <dgm:cxn modelId="{0BE4FC6A-E918-D04A-B1C2-8BFCED3AED8B}" type="presParOf" srcId="{E99BBD7E-4D8E-284C-B3BD-59917290B43C}" destId="{3A20849E-1E0B-DE48-9791-476AECB5E2F2}" srcOrd="6" destOrd="0" presId="urn:microsoft.com/office/officeart/2005/8/layout/cycle8"/>
    <dgm:cxn modelId="{797B90F7-92BD-464E-9C9C-FA55D39F2BCE}" type="presParOf" srcId="{E99BBD7E-4D8E-284C-B3BD-59917290B43C}" destId="{D771AA30-05A4-E34F-9D8F-D373C90D17A0}" srcOrd="7" destOrd="0" presId="urn:microsoft.com/office/officeart/2005/8/layout/cycle8"/>
    <dgm:cxn modelId="{6DCDFDFB-FE5B-1441-9FD3-406233786C70}" type="presParOf" srcId="{E99BBD7E-4D8E-284C-B3BD-59917290B43C}" destId="{C615B748-2831-2F43-9045-3926E2CEB160}" srcOrd="8" destOrd="0" presId="urn:microsoft.com/office/officeart/2005/8/layout/cycle8"/>
    <dgm:cxn modelId="{48F0C96D-2DDD-7B48-BEEE-E27454E39FAC}" type="presParOf" srcId="{E99BBD7E-4D8E-284C-B3BD-59917290B43C}" destId="{49E85CD8-9759-D84E-9CB1-AD185084BBF3}" srcOrd="9" destOrd="0" presId="urn:microsoft.com/office/officeart/2005/8/layout/cycle8"/>
    <dgm:cxn modelId="{78315D69-6D07-7B48-A5D7-FCE365DFB7BA}" type="presParOf" srcId="{E99BBD7E-4D8E-284C-B3BD-59917290B43C}" destId="{D9600135-132B-E449-8683-16719F309DE4}" srcOrd="10" destOrd="0" presId="urn:microsoft.com/office/officeart/2005/8/layout/cycle8"/>
    <dgm:cxn modelId="{0D83D46D-B566-514B-B11F-C1582E45BF32}" type="presParOf" srcId="{E99BBD7E-4D8E-284C-B3BD-59917290B43C}" destId="{9D2A3D2C-7D74-964F-A330-B0DD218EAC1B}" srcOrd="11" destOrd="0" presId="urn:microsoft.com/office/officeart/2005/8/layout/cycle8"/>
    <dgm:cxn modelId="{CF6F5856-E403-6347-B93C-1D74CA2EEA8B}" type="presParOf" srcId="{E99BBD7E-4D8E-284C-B3BD-59917290B43C}" destId="{D2F09544-03D0-4A49-91AF-488ADF744EA0}" srcOrd="12" destOrd="0" presId="urn:microsoft.com/office/officeart/2005/8/layout/cycle8"/>
    <dgm:cxn modelId="{0F4C5C7D-2C0C-B244-B354-312FF34CE7C4}" type="presParOf" srcId="{E99BBD7E-4D8E-284C-B3BD-59917290B43C}" destId="{CFF8F1BE-5832-0F4F-831D-EBC38F4A6035}" srcOrd="13" destOrd="0" presId="urn:microsoft.com/office/officeart/2005/8/layout/cycle8"/>
    <dgm:cxn modelId="{45C74393-C7D9-B640-BC4B-95E5DDF904A2}" type="presParOf" srcId="{E99BBD7E-4D8E-284C-B3BD-59917290B43C}" destId="{35C57384-A1D1-C94C-9765-DA189D1DB8C9}" srcOrd="14" destOrd="0" presId="urn:microsoft.com/office/officeart/2005/8/layout/cycle8"/>
    <dgm:cxn modelId="{4A07395E-0995-5049-AEB8-21368B642367}" type="presParOf" srcId="{E99BBD7E-4D8E-284C-B3BD-59917290B43C}" destId="{1643B07F-87AD-3D4F-9790-D73C27BAC6D0}" srcOrd="15" destOrd="0" presId="urn:microsoft.com/office/officeart/2005/8/layout/cycle8"/>
    <dgm:cxn modelId="{D47E2A4D-598C-B64A-B604-48A695803AB8}" type="presParOf" srcId="{E99BBD7E-4D8E-284C-B3BD-59917290B43C}" destId="{09FD9BF8-BC22-794F-97DC-06095D1A4DE1}" srcOrd="16" destOrd="0" presId="urn:microsoft.com/office/officeart/2005/8/layout/cycle8"/>
    <dgm:cxn modelId="{6CD19ACD-18CB-394B-B485-45561C4DB32E}" type="presParOf" srcId="{E99BBD7E-4D8E-284C-B3BD-59917290B43C}" destId="{90874AE7-AFEA-6A4C-BED0-392874070E8F}" srcOrd="17" destOrd="0" presId="urn:microsoft.com/office/officeart/2005/8/layout/cycle8"/>
    <dgm:cxn modelId="{AB0BFE29-88CD-8F4D-9E39-49E00305052D}" type="presParOf" srcId="{E99BBD7E-4D8E-284C-B3BD-59917290B43C}" destId="{E67775ED-589D-8847-B625-59FE8E6708E7}" srcOrd="18" destOrd="0" presId="urn:microsoft.com/office/officeart/2005/8/layout/cycle8"/>
    <dgm:cxn modelId="{F444969C-AF5B-234A-ABDC-5FAC6DAD9711}" type="presParOf" srcId="{E99BBD7E-4D8E-284C-B3BD-59917290B43C}" destId="{F0D030E5-6363-F44F-A943-988D3E40D2E5}"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750DA3F-D486-6B4D-8FA1-CD5493B5A592}" type="doc">
      <dgm:prSet loTypeId="urn:microsoft.com/office/officeart/2005/8/layout/cycle8" loCatId="" qsTypeId="urn:microsoft.com/office/officeart/2005/8/quickstyle/simple1" qsCatId="simple" csTypeId="urn:microsoft.com/office/officeart/2005/8/colors/accent1_2" csCatId="accent1" phldr="1"/>
      <dgm:spPr/>
    </dgm:pt>
    <dgm:pt modelId="{851521F3-32A3-164D-88B5-92A9A2E33C14}" type="pres">
      <dgm:prSet presAssocID="{6750DA3F-D486-6B4D-8FA1-CD5493B5A592}" presName="compositeShape" presStyleCnt="0">
        <dgm:presLayoutVars>
          <dgm:chMax val="7"/>
          <dgm:dir/>
          <dgm:resizeHandles val="exact"/>
        </dgm:presLayoutVars>
      </dgm:prSet>
      <dgm:spPr/>
    </dgm:pt>
  </dgm:ptLst>
  <dgm:cxnLst>
    <dgm:cxn modelId="{4EB5FADB-CD29-B24C-865A-4D0402BE4968}" type="presOf" srcId="{6750DA3F-D486-6B4D-8FA1-CD5493B5A592}" destId="{851521F3-32A3-164D-88B5-92A9A2E33C14}"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9944A5-42AD-0E44-A22D-F46F19EC5046}" type="doc">
      <dgm:prSet loTypeId="urn:microsoft.com/office/officeart/2005/8/layout/cycle8" loCatId="" qsTypeId="urn:microsoft.com/office/officeart/2005/8/quickstyle/simple1" qsCatId="simple" csTypeId="urn:microsoft.com/office/officeart/2005/8/colors/accent4_2" csCatId="accent4" phldr="1"/>
      <dgm:spPr/>
    </dgm:pt>
    <dgm:pt modelId="{023420D6-B5B1-2144-86F7-526B5750287F}">
      <dgm:prSet phldrT="[Text]"/>
      <dgm:spPr/>
      <dgm:t>
        <a:bodyPr/>
        <a:lstStyle/>
        <a:p>
          <a:r>
            <a:rPr lang="en-US" dirty="0"/>
            <a:t>Stratification</a:t>
          </a:r>
        </a:p>
      </dgm:t>
    </dgm:pt>
    <dgm:pt modelId="{EFB100D3-8C9B-F24D-9728-2755BA3CC994}" type="parTrans" cxnId="{A1208C0D-A665-8142-80C3-76EED89842FE}">
      <dgm:prSet/>
      <dgm:spPr/>
      <dgm:t>
        <a:bodyPr/>
        <a:lstStyle/>
        <a:p>
          <a:endParaRPr lang="en-US"/>
        </a:p>
      </dgm:t>
    </dgm:pt>
    <dgm:pt modelId="{F9716DB6-D3C3-1045-83DC-AFF6B0B90242}" type="sibTrans" cxnId="{A1208C0D-A665-8142-80C3-76EED89842FE}">
      <dgm:prSet/>
      <dgm:spPr/>
      <dgm:t>
        <a:bodyPr/>
        <a:lstStyle/>
        <a:p>
          <a:endParaRPr lang="en-US"/>
        </a:p>
      </dgm:t>
    </dgm:pt>
    <dgm:pt modelId="{956DEC1D-7E28-6C49-87B7-A002786AA5DA}">
      <dgm:prSet phldrT="[Text]"/>
      <dgm:spPr/>
      <dgm:t>
        <a:bodyPr/>
        <a:lstStyle/>
        <a:p>
          <a:r>
            <a:rPr lang="en-US" dirty="0"/>
            <a:t>Blinding</a:t>
          </a:r>
        </a:p>
      </dgm:t>
    </dgm:pt>
    <dgm:pt modelId="{BC4DEB6E-E02F-0A46-8C5A-0CDE43A382C3}" type="parTrans" cxnId="{8D5EDD40-F4A4-1945-B7EF-726A2C32FBB1}">
      <dgm:prSet/>
      <dgm:spPr/>
      <dgm:t>
        <a:bodyPr/>
        <a:lstStyle/>
        <a:p>
          <a:endParaRPr lang="en-US"/>
        </a:p>
      </dgm:t>
    </dgm:pt>
    <dgm:pt modelId="{25241A93-DC77-2C48-BA8A-B956C4620982}" type="sibTrans" cxnId="{8D5EDD40-F4A4-1945-B7EF-726A2C32FBB1}">
      <dgm:prSet/>
      <dgm:spPr/>
      <dgm:t>
        <a:bodyPr/>
        <a:lstStyle/>
        <a:p>
          <a:endParaRPr lang="en-US"/>
        </a:p>
      </dgm:t>
    </dgm:pt>
    <dgm:pt modelId="{7E1477B6-F51F-954D-8157-27C29F5F9C73}">
      <dgm:prSet phldrT="[Text]"/>
      <dgm:spPr/>
      <dgm:t>
        <a:bodyPr/>
        <a:lstStyle/>
        <a:p>
          <a:r>
            <a:rPr lang="en-US" b="1" u="sng" dirty="0"/>
            <a:t>Randomization</a:t>
          </a:r>
        </a:p>
      </dgm:t>
    </dgm:pt>
    <dgm:pt modelId="{1396DE05-BC69-CA42-A753-BF21C53B79C3}" type="parTrans" cxnId="{EF45113D-486A-AA44-9D9D-8DC71CD09F85}">
      <dgm:prSet/>
      <dgm:spPr/>
      <dgm:t>
        <a:bodyPr/>
        <a:lstStyle/>
        <a:p>
          <a:endParaRPr lang="en-US"/>
        </a:p>
      </dgm:t>
    </dgm:pt>
    <dgm:pt modelId="{D9E8F5C7-1A05-124A-A9D9-53D590FE7711}" type="sibTrans" cxnId="{EF45113D-486A-AA44-9D9D-8DC71CD09F85}">
      <dgm:prSet/>
      <dgm:spPr/>
      <dgm:t>
        <a:bodyPr/>
        <a:lstStyle/>
        <a:p>
          <a:endParaRPr lang="en-US"/>
        </a:p>
      </dgm:t>
    </dgm:pt>
    <dgm:pt modelId="{1EB7EF26-CBD8-044D-8F4D-39CB1CC799E8}">
      <dgm:prSet phldrT="[Text]"/>
      <dgm:spPr/>
      <dgm:t>
        <a:bodyPr/>
        <a:lstStyle/>
        <a:p>
          <a:r>
            <a:rPr lang="en-US" dirty="0"/>
            <a:t>Intention to Treat</a:t>
          </a:r>
        </a:p>
      </dgm:t>
    </dgm:pt>
    <dgm:pt modelId="{5CC0A3AD-E5EC-154F-AAB0-C8D88AA4AA3F}" type="parTrans" cxnId="{7BE39AD6-B73D-2F4F-979C-3FAEB05DDF69}">
      <dgm:prSet/>
      <dgm:spPr/>
      <dgm:t>
        <a:bodyPr/>
        <a:lstStyle/>
        <a:p>
          <a:endParaRPr lang="en-US"/>
        </a:p>
      </dgm:t>
    </dgm:pt>
    <dgm:pt modelId="{595F622F-99D8-A844-BF22-6A9993A2D71A}" type="sibTrans" cxnId="{7BE39AD6-B73D-2F4F-979C-3FAEB05DDF69}">
      <dgm:prSet/>
      <dgm:spPr/>
      <dgm:t>
        <a:bodyPr/>
        <a:lstStyle/>
        <a:p>
          <a:endParaRPr lang="en-US"/>
        </a:p>
      </dgm:t>
    </dgm:pt>
    <dgm:pt modelId="{E99BBD7E-4D8E-284C-B3BD-59917290B43C}" type="pres">
      <dgm:prSet presAssocID="{339944A5-42AD-0E44-A22D-F46F19EC5046}" presName="compositeShape" presStyleCnt="0">
        <dgm:presLayoutVars>
          <dgm:chMax val="7"/>
          <dgm:dir/>
          <dgm:resizeHandles val="exact"/>
        </dgm:presLayoutVars>
      </dgm:prSet>
      <dgm:spPr/>
    </dgm:pt>
    <dgm:pt modelId="{7AAA58EF-E4F7-A248-B00E-B7DF57B8C0BD}" type="pres">
      <dgm:prSet presAssocID="{339944A5-42AD-0E44-A22D-F46F19EC5046}" presName="wedge1" presStyleLbl="node1" presStyleIdx="0" presStyleCnt="4"/>
      <dgm:spPr/>
    </dgm:pt>
    <dgm:pt modelId="{2FC5A7A6-8700-D447-B31C-15ED5FB1C74A}" type="pres">
      <dgm:prSet presAssocID="{339944A5-42AD-0E44-A22D-F46F19EC5046}" presName="dummy1a" presStyleCnt="0"/>
      <dgm:spPr/>
    </dgm:pt>
    <dgm:pt modelId="{5D720930-C60B-8543-9191-F0AC927BCB05}" type="pres">
      <dgm:prSet presAssocID="{339944A5-42AD-0E44-A22D-F46F19EC5046}" presName="dummy1b" presStyleCnt="0"/>
      <dgm:spPr/>
    </dgm:pt>
    <dgm:pt modelId="{A40C7114-0250-7940-AAEC-C20B0685B49E}" type="pres">
      <dgm:prSet presAssocID="{339944A5-42AD-0E44-A22D-F46F19EC5046}" presName="wedge1Tx" presStyleLbl="node1" presStyleIdx="0" presStyleCnt="4">
        <dgm:presLayoutVars>
          <dgm:chMax val="0"/>
          <dgm:chPref val="0"/>
          <dgm:bulletEnabled val="1"/>
        </dgm:presLayoutVars>
      </dgm:prSet>
      <dgm:spPr/>
    </dgm:pt>
    <dgm:pt modelId="{853F67BF-76CE-3245-A481-743836C8D5E5}" type="pres">
      <dgm:prSet presAssocID="{339944A5-42AD-0E44-A22D-F46F19EC5046}" presName="wedge2" presStyleLbl="node1" presStyleIdx="1" presStyleCnt="4"/>
      <dgm:spPr/>
    </dgm:pt>
    <dgm:pt modelId="{0AA60AF7-F500-2D4A-9F87-FEE32CBDC743}" type="pres">
      <dgm:prSet presAssocID="{339944A5-42AD-0E44-A22D-F46F19EC5046}" presName="dummy2a" presStyleCnt="0"/>
      <dgm:spPr/>
    </dgm:pt>
    <dgm:pt modelId="{3A20849E-1E0B-DE48-9791-476AECB5E2F2}" type="pres">
      <dgm:prSet presAssocID="{339944A5-42AD-0E44-A22D-F46F19EC5046}" presName="dummy2b" presStyleCnt="0"/>
      <dgm:spPr/>
    </dgm:pt>
    <dgm:pt modelId="{D771AA30-05A4-E34F-9D8F-D373C90D17A0}" type="pres">
      <dgm:prSet presAssocID="{339944A5-42AD-0E44-A22D-F46F19EC5046}" presName="wedge2Tx" presStyleLbl="node1" presStyleIdx="1" presStyleCnt="4">
        <dgm:presLayoutVars>
          <dgm:chMax val="0"/>
          <dgm:chPref val="0"/>
          <dgm:bulletEnabled val="1"/>
        </dgm:presLayoutVars>
      </dgm:prSet>
      <dgm:spPr/>
    </dgm:pt>
    <dgm:pt modelId="{C615B748-2831-2F43-9045-3926E2CEB160}" type="pres">
      <dgm:prSet presAssocID="{339944A5-42AD-0E44-A22D-F46F19EC5046}" presName="wedge3" presStyleLbl="node1" presStyleIdx="2" presStyleCnt="4"/>
      <dgm:spPr/>
    </dgm:pt>
    <dgm:pt modelId="{49E85CD8-9759-D84E-9CB1-AD185084BBF3}" type="pres">
      <dgm:prSet presAssocID="{339944A5-42AD-0E44-A22D-F46F19EC5046}" presName="dummy3a" presStyleCnt="0"/>
      <dgm:spPr/>
    </dgm:pt>
    <dgm:pt modelId="{D9600135-132B-E449-8683-16719F309DE4}" type="pres">
      <dgm:prSet presAssocID="{339944A5-42AD-0E44-A22D-F46F19EC5046}" presName="dummy3b" presStyleCnt="0"/>
      <dgm:spPr/>
    </dgm:pt>
    <dgm:pt modelId="{9D2A3D2C-7D74-964F-A330-B0DD218EAC1B}" type="pres">
      <dgm:prSet presAssocID="{339944A5-42AD-0E44-A22D-F46F19EC5046}" presName="wedge3Tx" presStyleLbl="node1" presStyleIdx="2" presStyleCnt="4">
        <dgm:presLayoutVars>
          <dgm:chMax val="0"/>
          <dgm:chPref val="0"/>
          <dgm:bulletEnabled val="1"/>
        </dgm:presLayoutVars>
      </dgm:prSet>
      <dgm:spPr/>
    </dgm:pt>
    <dgm:pt modelId="{D2F09544-03D0-4A49-91AF-488ADF744EA0}" type="pres">
      <dgm:prSet presAssocID="{339944A5-42AD-0E44-A22D-F46F19EC5046}" presName="wedge4" presStyleLbl="node1" presStyleIdx="3" presStyleCnt="4"/>
      <dgm:spPr/>
    </dgm:pt>
    <dgm:pt modelId="{CFF8F1BE-5832-0F4F-831D-EBC38F4A6035}" type="pres">
      <dgm:prSet presAssocID="{339944A5-42AD-0E44-A22D-F46F19EC5046}" presName="dummy4a" presStyleCnt="0"/>
      <dgm:spPr/>
    </dgm:pt>
    <dgm:pt modelId="{35C57384-A1D1-C94C-9765-DA189D1DB8C9}" type="pres">
      <dgm:prSet presAssocID="{339944A5-42AD-0E44-A22D-F46F19EC5046}" presName="dummy4b" presStyleCnt="0"/>
      <dgm:spPr/>
    </dgm:pt>
    <dgm:pt modelId="{1643B07F-87AD-3D4F-9790-D73C27BAC6D0}" type="pres">
      <dgm:prSet presAssocID="{339944A5-42AD-0E44-A22D-F46F19EC5046}" presName="wedge4Tx" presStyleLbl="node1" presStyleIdx="3" presStyleCnt="4">
        <dgm:presLayoutVars>
          <dgm:chMax val="0"/>
          <dgm:chPref val="0"/>
          <dgm:bulletEnabled val="1"/>
        </dgm:presLayoutVars>
      </dgm:prSet>
      <dgm:spPr/>
    </dgm:pt>
    <dgm:pt modelId="{09FD9BF8-BC22-794F-97DC-06095D1A4DE1}" type="pres">
      <dgm:prSet presAssocID="{F9716DB6-D3C3-1045-83DC-AFF6B0B90242}" presName="arrowWedge1" presStyleLbl="fgSibTrans2D1" presStyleIdx="0" presStyleCnt="4"/>
      <dgm:spPr/>
    </dgm:pt>
    <dgm:pt modelId="{90874AE7-AFEA-6A4C-BED0-392874070E8F}" type="pres">
      <dgm:prSet presAssocID="{25241A93-DC77-2C48-BA8A-B956C4620982}" presName="arrowWedge2" presStyleLbl="fgSibTrans2D1" presStyleIdx="1" presStyleCnt="4"/>
      <dgm:spPr/>
    </dgm:pt>
    <dgm:pt modelId="{E67775ED-589D-8847-B625-59FE8E6708E7}" type="pres">
      <dgm:prSet presAssocID="{595F622F-99D8-A844-BF22-6A9993A2D71A}" presName="arrowWedge3" presStyleLbl="fgSibTrans2D1" presStyleIdx="2" presStyleCnt="4"/>
      <dgm:spPr/>
    </dgm:pt>
    <dgm:pt modelId="{F0D030E5-6363-F44F-A943-988D3E40D2E5}" type="pres">
      <dgm:prSet presAssocID="{D9E8F5C7-1A05-124A-A9D9-53D590FE7711}" presName="arrowWedge4" presStyleLbl="fgSibTrans2D1" presStyleIdx="3" presStyleCnt="4"/>
      <dgm:spPr/>
    </dgm:pt>
  </dgm:ptLst>
  <dgm:cxnLst>
    <dgm:cxn modelId="{A1208C0D-A665-8142-80C3-76EED89842FE}" srcId="{339944A5-42AD-0E44-A22D-F46F19EC5046}" destId="{023420D6-B5B1-2144-86F7-526B5750287F}" srcOrd="0" destOrd="0" parTransId="{EFB100D3-8C9B-F24D-9728-2755BA3CC994}" sibTransId="{F9716DB6-D3C3-1045-83DC-AFF6B0B90242}"/>
    <dgm:cxn modelId="{4796A10F-6063-6742-A6A7-EBACBED439FE}" type="presOf" srcId="{956DEC1D-7E28-6C49-87B7-A002786AA5DA}" destId="{D771AA30-05A4-E34F-9D8F-D373C90D17A0}" srcOrd="1" destOrd="0" presId="urn:microsoft.com/office/officeart/2005/8/layout/cycle8"/>
    <dgm:cxn modelId="{7CC24215-1C4C-3F44-9149-80CBB6E2717E}" type="presOf" srcId="{7E1477B6-F51F-954D-8157-27C29F5F9C73}" destId="{1643B07F-87AD-3D4F-9790-D73C27BAC6D0}" srcOrd="1" destOrd="0" presId="urn:microsoft.com/office/officeart/2005/8/layout/cycle8"/>
    <dgm:cxn modelId="{EF45113D-486A-AA44-9D9D-8DC71CD09F85}" srcId="{339944A5-42AD-0E44-A22D-F46F19EC5046}" destId="{7E1477B6-F51F-954D-8157-27C29F5F9C73}" srcOrd="3" destOrd="0" parTransId="{1396DE05-BC69-CA42-A753-BF21C53B79C3}" sibTransId="{D9E8F5C7-1A05-124A-A9D9-53D590FE7711}"/>
    <dgm:cxn modelId="{81ADAC3D-33ED-6947-956B-54F01CEC07A6}" type="presOf" srcId="{7E1477B6-F51F-954D-8157-27C29F5F9C73}" destId="{D2F09544-03D0-4A49-91AF-488ADF744EA0}" srcOrd="0" destOrd="0" presId="urn:microsoft.com/office/officeart/2005/8/layout/cycle8"/>
    <dgm:cxn modelId="{8D5EDD40-F4A4-1945-B7EF-726A2C32FBB1}" srcId="{339944A5-42AD-0E44-A22D-F46F19EC5046}" destId="{956DEC1D-7E28-6C49-87B7-A002786AA5DA}" srcOrd="1" destOrd="0" parTransId="{BC4DEB6E-E02F-0A46-8C5A-0CDE43A382C3}" sibTransId="{25241A93-DC77-2C48-BA8A-B956C4620982}"/>
    <dgm:cxn modelId="{D8A1A16C-3C0F-4546-9430-36B82A01392B}" type="presOf" srcId="{023420D6-B5B1-2144-86F7-526B5750287F}" destId="{A40C7114-0250-7940-AAEC-C20B0685B49E}" srcOrd="1" destOrd="0" presId="urn:microsoft.com/office/officeart/2005/8/layout/cycle8"/>
    <dgm:cxn modelId="{0000C695-7BA4-0B42-B32F-4574952931BD}" type="presOf" srcId="{339944A5-42AD-0E44-A22D-F46F19EC5046}" destId="{E99BBD7E-4D8E-284C-B3BD-59917290B43C}" srcOrd="0" destOrd="0" presId="urn:microsoft.com/office/officeart/2005/8/layout/cycle8"/>
    <dgm:cxn modelId="{462722AB-DEAA-B245-9607-FB26A4C3B187}" type="presOf" srcId="{956DEC1D-7E28-6C49-87B7-A002786AA5DA}" destId="{853F67BF-76CE-3245-A481-743836C8D5E5}" srcOrd="0" destOrd="0" presId="urn:microsoft.com/office/officeart/2005/8/layout/cycle8"/>
    <dgm:cxn modelId="{D83284D2-9D9A-EC47-8DC4-9DEE35F5D245}" type="presOf" srcId="{023420D6-B5B1-2144-86F7-526B5750287F}" destId="{7AAA58EF-E4F7-A248-B00E-B7DF57B8C0BD}" srcOrd="0" destOrd="0" presId="urn:microsoft.com/office/officeart/2005/8/layout/cycle8"/>
    <dgm:cxn modelId="{C6F18AD3-9EE1-8F46-91C0-63BE9B3C23A5}" type="presOf" srcId="{1EB7EF26-CBD8-044D-8F4D-39CB1CC799E8}" destId="{9D2A3D2C-7D74-964F-A330-B0DD218EAC1B}" srcOrd="1" destOrd="0" presId="urn:microsoft.com/office/officeart/2005/8/layout/cycle8"/>
    <dgm:cxn modelId="{7BE39AD6-B73D-2F4F-979C-3FAEB05DDF69}" srcId="{339944A5-42AD-0E44-A22D-F46F19EC5046}" destId="{1EB7EF26-CBD8-044D-8F4D-39CB1CC799E8}" srcOrd="2" destOrd="0" parTransId="{5CC0A3AD-E5EC-154F-AAB0-C8D88AA4AA3F}" sibTransId="{595F622F-99D8-A844-BF22-6A9993A2D71A}"/>
    <dgm:cxn modelId="{BF5790EE-77E5-E840-B5D6-30E9A9A1AB88}" type="presOf" srcId="{1EB7EF26-CBD8-044D-8F4D-39CB1CC799E8}" destId="{C615B748-2831-2F43-9045-3926E2CEB160}" srcOrd="0" destOrd="0" presId="urn:microsoft.com/office/officeart/2005/8/layout/cycle8"/>
    <dgm:cxn modelId="{C037C540-330F-404A-930B-5B419488C294}" type="presParOf" srcId="{E99BBD7E-4D8E-284C-B3BD-59917290B43C}" destId="{7AAA58EF-E4F7-A248-B00E-B7DF57B8C0BD}" srcOrd="0" destOrd="0" presId="urn:microsoft.com/office/officeart/2005/8/layout/cycle8"/>
    <dgm:cxn modelId="{D6E26D68-1D0E-EA4A-9C07-1D8CC67BD848}" type="presParOf" srcId="{E99BBD7E-4D8E-284C-B3BD-59917290B43C}" destId="{2FC5A7A6-8700-D447-B31C-15ED5FB1C74A}" srcOrd="1" destOrd="0" presId="urn:microsoft.com/office/officeart/2005/8/layout/cycle8"/>
    <dgm:cxn modelId="{FC60FEA8-9A9E-1942-B824-5FEF368EC711}" type="presParOf" srcId="{E99BBD7E-4D8E-284C-B3BD-59917290B43C}" destId="{5D720930-C60B-8543-9191-F0AC927BCB05}" srcOrd="2" destOrd="0" presId="urn:microsoft.com/office/officeart/2005/8/layout/cycle8"/>
    <dgm:cxn modelId="{7B389971-69F5-3C40-A1C5-2163E8C3B748}" type="presParOf" srcId="{E99BBD7E-4D8E-284C-B3BD-59917290B43C}" destId="{A40C7114-0250-7940-AAEC-C20B0685B49E}" srcOrd="3" destOrd="0" presId="urn:microsoft.com/office/officeart/2005/8/layout/cycle8"/>
    <dgm:cxn modelId="{15B68ED4-16FE-E040-A8E6-1B40019D7B25}" type="presParOf" srcId="{E99BBD7E-4D8E-284C-B3BD-59917290B43C}" destId="{853F67BF-76CE-3245-A481-743836C8D5E5}" srcOrd="4" destOrd="0" presId="urn:microsoft.com/office/officeart/2005/8/layout/cycle8"/>
    <dgm:cxn modelId="{7AEAE5B0-5CD1-734C-BCD9-F8573477A2FC}" type="presParOf" srcId="{E99BBD7E-4D8E-284C-B3BD-59917290B43C}" destId="{0AA60AF7-F500-2D4A-9F87-FEE32CBDC743}" srcOrd="5" destOrd="0" presId="urn:microsoft.com/office/officeart/2005/8/layout/cycle8"/>
    <dgm:cxn modelId="{0BE4FC6A-E918-D04A-B1C2-8BFCED3AED8B}" type="presParOf" srcId="{E99BBD7E-4D8E-284C-B3BD-59917290B43C}" destId="{3A20849E-1E0B-DE48-9791-476AECB5E2F2}" srcOrd="6" destOrd="0" presId="urn:microsoft.com/office/officeart/2005/8/layout/cycle8"/>
    <dgm:cxn modelId="{797B90F7-92BD-464E-9C9C-FA55D39F2BCE}" type="presParOf" srcId="{E99BBD7E-4D8E-284C-B3BD-59917290B43C}" destId="{D771AA30-05A4-E34F-9D8F-D373C90D17A0}" srcOrd="7" destOrd="0" presId="urn:microsoft.com/office/officeart/2005/8/layout/cycle8"/>
    <dgm:cxn modelId="{6DCDFDFB-FE5B-1441-9FD3-406233786C70}" type="presParOf" srcId="{E99BBD7E-4D8E-284C-B3BD-59917290B43C}" destId="{C615B748-2831-2F43-9045-3926E2CEB160}" srcOrd="8" destOrd="0" presId="urn:microsoft.com/office/officeart/2005/8/layout/cycle8"/>
    <dgm:cxn modelId="{48F0C96D-2DDD-7B48-BEEE-E27454E39FAC}" type="presParOf" srcId="{E99BBD7E-4D8E-284C-B3BD-59917290B43C}" destId="{49E85CD8-9759-D84E-9CB1-AD185084BBF3}" srcOrd="9" destOrd="0" presId="urn:microsoft.com/office/officeart/2005/8/layout/cycle8"/>
    <dgm:cxn modelId="{78315D69-6D07-7B48-A5D7-FCE365DFB7BA}" type="presParOf" srcId="{E99BBD7E-4D8E-284C-B3BD-59917290B43C}" destId="{D9600135-132B-E449-8683-16719F309DE4}" srcOrd="10" destOrd="0" presId="urn:microsoft.com/office/officeart/2005/8/layout/cycle8"/>
    <dgm:cxn modelId="{0D83D46D-B566-514B-B11F-C1582E45BF32}" type="presParOf" srcId="{E99BBD7E-4D8E-284C-B3BD-59917290B43C}" destId="{9D2A3D2C-7D74-964F-A330-B0DD218EAC1B}" srcOrd="11" destOrd="0" presId="urn:microsoft.com/office/officeart/2005/8/layout/cycle8"/>
    <dgm:cxn modelId="{CF6F5856-E403-6347-B93C-1D74CA2EEA8B}" type="presParOf" srcId="{E99BBD7E-4D8E-284C-B3BD-59917290B43C}" destId="{D2F09544-03D0-4A49-91AF-488ADF744EA0}" srcOrd="12" destOrd="0" presId="urn:microsoft.com/office/officeart/2005/8/layout/cycle8"/>
    <dgm:cxn modelId="{0F4C5C7D-2C0C-B244-B354-312FF34CE7C4}" type="presParOf" srcId="{E99BBD7E-4D8E-284C-B3BD-59917290B43C}" destId="{CFF8F1BE-5832-0F4F-831D-EBC38F4A6035}" srcOrd="13" destOrd="0" presId="urn:microsoft.com/office/officeart/2005/8/layout/cycle8"/>
    <dgm:cxn modelId="{45C74393-C7D9-B640-BC4B-95E5DDF904A2}" type="presParOf" srcId="{E99BBD7E-4D8E-284C-B3BD-59917290B43C}" destId="{35C57384-A1D1-C94C-9765-DA189D1DB8C9}" srcOrd="14" destOrd="0" presId="urn:microsoft.com/office/officeart/2005/8/layout/cycle8"/>
    <dgm:cxn modelId="{4A07395E-0995-5049-AEB8-21368B642367}" type="presParOf" srcId="{E99BBD7E-4D8E-284C-B3BD-59917290B43C}" destId="{1643B07F-87AD-3D4F-9790-D73C27BAC6D0}" srcOrd="15" destOrd="0" presId="urn:microsoft.com/office/officeart/2005/8/layout/cycle8"/>
    <dgm:cxn modelId="{D47E2A4D-598C-B64A-B604-48A695803AB8}" type="presParOf" srcId="{E99BBD7E-4D8E-284C-B3BD-59917290B43C}" destId="{09FD9BF8-BC22-794F-97DC-06095D1A4DE1}" srcOrd="16" destOrd="0" presId="urn:microsoft.com/office/officeart/2005/8/layout/cycle8"/>
    <dgm:cxn modelId="{6CD19ACD-18CB-394B-B485-45561C4DB32E}" type="presParOf" srcId="{E99BBD7E-4D8E-284C-B3BD-59917290B43C}" destId="{90874AE7-AFEA-6A4C-BED0-392874070E8F}" srcOrd="17" destOrd="0" presId="urn:microsoft.com/office/officeart/2005/8/layout/cycle8"/>
    <dgm:cxn modelId="{AB0BFE29-88CD-8F4D-9E39-49E00305052D}" type="presParOf" srcId="{E99BBD7E-4D8E-284C-B3BD-59917290B43C}" destId="{E67775ED-589D-8847-B625-59FE8E6708E7}" srcOrd="18" destOrd="0" presId="urn:microsoft.com/office/officeart/2005/8/layout/cycle8"/>
    <dgm:cxn modelId="{F444969C-AF5B-234A-ABDC-5FAC6DAD9711}" type="presParOf" srcId="{E99BBD7E-4D8E-284C-B3BD-59917290B43C}" destId="{F0D030E5-6363-F44F-A943-988D3E40D2E5}"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750DA3F-D486-6B4D-8FA1-CD5493B5A592}" type="doc">
      <dgm:prSet loTypeId="urn:microsoft.com/office/officeart/2005/8/layout/cycle8" loCatId="" qsTypeId="urn:microsoft.com/office/officeart/2005/8/quickstyle/simple1" qsCatId="simple" csTypeId="urn:microsoft.com/office/officeart/2005/8/colors/accent1_2" csCatId="accent1" phldr="1"/>
      <dgm:spPr/>
    </dgm:pt>
    <dgm:pt modelId="{851521F3-32A3-164D-88B5-92A9A2E33C14}" type="pres">
      <dgm:prSet presAssocID="{6750DA3F-D486-6B4D-8FA1-CD5493B5A592}" presName="compositeShape" presStyleCnt="0">
        <dgm:presLayoutVars>
          <dgm:chMax val="7"/>
          <dgm:dir/>
          <dgm:resizeHandles val="exact"/>
        </dgm:presLayoutVars>
      </dgm:prSet>
      <dgm:spPr/>
    </dgm:pt>
  </dgm:ptLst>
  <dgm:cxnLst>
    <dgm:cxn modelId="{4EB5FADB-CD29-B24C-865A-4D0402BE4968}" type="presOf" srcId="{6750DA3F-D486-6B4D-8FA1-CD5493B5A592}" destId="{851521F3-32A3-164D-88B5-92A9A2E33C14}"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9944A5-42AD-0E44-A22D-F46F19EC5046}" type="doc">
      <dgm:prSet loTypeId="urn:microsoft.com/office/officeart/2005/8/layout/cycle8" loCatId="" qsTypeId="urn:microsoft.com/office/officeart/2005/8/quickstyle/simple1" qsCatId="simple" csTypeId="urn:microsoft.com/office/officeart/2005/8/colors/accent4_2" csCatId="accent4" phldr="1"/>
      <dgm:spPr/>
    </dgm:pt>
    <dgm:pt modelId="{023420D6-B5B1-2144-86F7-526B5750287F}">
      <dgm:prSet phldrT="[Text]"/>
      <dgm:spPr/>
      <dgm:t>
        <a:bodyPr/>
        <a:lstStyle/>
        <a:p>
          <a:r>
            <a:rPr lang="en-US" b="1" u="sng" dirty="0"/>
            <a:t>Stratification</a:t>
          </a:r>
        </a:p>
      </dgm:t>
    </dgm:pt>
    <dgm:pt modelId="{EFB100D3-8C9B-F24D-9728-2755BA3CC994}" type="parTrans" cxnId="{A1208C0D-A665-8142-80C3-76EED89842FE}">
      <dgm:prSet/>
      <dgm:spPr/>
      <dgm:t>
        <a:bodyPr/>
        <a:lstStyle/>
        <a:p>
          <a:endParaRPr lang="en-US"/>
        </a:p>
      </dgm:t>
    </dgm:pt>
    <dgm:pt modelId="{F9716DB6-D3C3-1045-83DC-AFF6B0B90242}" type="sibTrans" cxnId="{A1208C0D-A665-8142-80C3-76EED89842FE}">
      <dgm:prSet/>
      <dgm:spPr/>
      <dgm:t>
        <a:bodyPr/>
        <a:lstStyle/>
        <a:p>
          <a:endParaRPr lang="en-US"/>
        </a:p>
      </dgm:t>
    </dgm:pt>
    <dgm:pt modelId="{956DEC1D-7E28-6C49-87B7-A002786AA5DA}">
      <dgm:prSet phldrT="[Text]"/>
      <dgm:spPr/>
      <dgm:t>
        <a:bodyPr/>
        <a:lstStyle/>
        <a:p>
          <a:r>
            <a:rPr lang="en-US" dirty="0"/>
            <a:t>Blinding</a:t>
          </a:r>
        </a:p>
      </dgm:t>
    </dgm:pt>
    <dgm:pt modelId="{BC4DEB6E-E02F-0A46-8C5A-0CDE43A382C3}" type="parTrans" cxnId="{8D5EDD40-F4A4-1945-B7EF-726A2C32FBB1}">
      <dgm:prSet/>
      <dgm:spPr/>
      <dgm:t>
        <a:bodyPr/>
        <a:lstStyle/>
        <a:p>
          <a:endParaRPr lang="en-US"/>
        </a:p>
      </dgm:t>
    </dgm:pt>
    <dgm:pt modelId="{25241A93-DC77-2C48-BA8A-B956C4620982}" type="sibTrans" cxnId="{8D5EDD40-F4A4-1945-B7EF-726A2C32FBB1}">
      <dgm:prSet/>
      <dgm:spPr/>
      <dgm:t>
        <a:bodyPr/>
        <a:lstStyle/>
        <a:p>
          <a:endParaRPr lang="en-US"/>
        </a:p>
      </dgm:t>
    </dgm:pt>
    <dgm:pt modelId="{7E1477B6-F51F-954D-8157-27C29F5F9C73}">
      <dgm:prSet phldrT="[Text]"/>
      <dgm:spPr/>
      <dgm:t>
        <a:bodyPr/>
        <a:lstStyle/>
        <a:p>
          <a:r>
            <a:rPr lang="en-US" dirty="0"/>
            <a:t>Randomization</a:t>
          </a:r>
        </a:p>
      </dgm:t>
    </dgm:pt>
    <dgm:pt modelId="{1396DE05-BC69-CA42-A753-BF21C53B79C3}" type="parTrans" cxnId="{EF45113D-486A-AA44-9D9D-8DC71CD09F85}">
      <dgm:prSet/>
      <dgm:spPr/>
      <dgm:t>
        <a:bodyPr/>
        <a:lstStyle/>
        <a:p>
          <a:endParaRPr lang="en-US"/>
        </a:p>
      </dgm:t>
    </dgm:pt>
    <dgm:pt modelId="{D9E8F5C7-1A05-124A-A9D9-53D590FE7711}" type="sibTrans" cxnId="{EF45113D-486A-AA44-9D9D-8DC71CD09F85}">
      <dgm:prSet/>
      <dgm:spPr/>
      <dgm:t>
        <a:bodyPr/>
        <a:lstStyle/>
        <a:p>
          <a:endParaRPr lang="en-US"/>
        </a:p>
      </dgm:t>
    </dgm:pt>
    <dgm:pt modelId="{1EB7EF26-CBD8-044D-8F4D-39CB1CC799E8}">
      <dgm:prSet phldrT="[Text]"/>
      <dgm:spPr/>
      <dgm:t>
        <a:bodyPr/>
        <a:lstStyle/>
        <a:p>
          <a:r>
            <a:rPr lang="en-US" dirty="0"/>
            <a:t>Intention to Treat</a:t>
          </a:r>
        </a:p>
      </dgm:t>
    </dgm:pt>
    <dgm:pt modelId="{5CC0A3AD-E5EC-154F-AAB0-C8D88AA4AA3F}" type="parTrans" cxnId="{7BE39AD6-B73D-2F4F-979C-3FAEB05DDF69}">
      <dgm:prSet/>
      <dgm:spPr/>
      <dgm:t>
        <a:bodyPr/>
        <a:lstStyle/>
        <a:p>
          <a:endParaRPr lang="en-US"/>
        </a:p>
      </dgm:t>
    </dgm:pt>
    <dgm:pt modelId="{595F622F-99D8-A844-BF22-6A9993A2D71A}" type="sibTrans" cxnId="{7BE39AD6-B73D-2F4F-979C-3FAEB05DDF69}">
      <dgm:prSet/>
      <dgm:spPr/>
      <dgm:t>
        <a:bodyPr/>
        <a:lstStyle/>
        <a:p>
          <a:endParaRPr lang="en-US"/>
        </a:p>
      </dgm:t>
    </dgm:pt>
    <dgm:pt modelId="{E99BBD7E-4D8E-284C-B3BD-59917290B43C}" type="pres">
      <dgm:prSet presAssocID="{339944A5-42AD-0E44-A22D-F46F19EC5046}" presName="compositeShape" presStyleCnt="0">
        <dgm:presLayoutVars>
          <dgm:chMax val="7"/>
          <dgm:dir/>
          <dgm:resizeHandles val="exact"/>
        </dgm:presLayoutVars>
      </dgm:prSet>
      <dgm:spPr/>
    </dgm:pt>
    <dgm:pt modelId="{7AAA58EF-E4F7-A248-B00E-B7DF57B8C0BD}" type="pres">
      <dgm:prSet presAssocID="{339944A5-42AD-0E44-A22D-F46F19EC5046}" presName="wedge1" presStyleLbl="node1" presStyleIdx="0" presStyleCnt="4"/>
      <dgm:spPr/>
    </dgm:pt>
    <dgm:pt modelId="{2FC5A7A6-8700-D447-B31C-15ED5FB1C74A}" type="pres">
      <dgm:prSet presAssocID="{339944A5-42AD-0E44-A22D-F46F19EC5046}" presName="dummy1a" presStyleCnt="0"/>
      <dgm:spPr/>
    </dgm:pt>
    <dgm:pt modelId="{5D720930-C60B-8543-9191-F0AC927BCB05}" type="pres">
      <dgm:prSet presAssocID="{339944A5-42AD-0E44-A22D-F46F19EC5046}" presName="dummy1b" presStyleCnt="0"/>
      <dgm:spPr/>
    </dgm:pt>
    <dgm:pt modelId="{A40C7114-0250-7940-AAEC-C20B0685B49E}" type="pres">
      <dgm:prSet presAssocID="{339944A5-42AD-0E44-A22D-F46F19EC5046}" presName="wedge1Tx" presStyleLbl="node1" presStyleIdx="0" presStyleCnt="4">
        <dgm:presLayoutVars>
          <dgm:chMax val="0"/>
          <dgm:chPref val="0"/>
          <dgm:bulletEnabled val="1"/>
        </dgm:presLayoutVars>
      </dgm:prSet>
      <dgm:spPr/>
    </dgm:pt>
    <dgm:pt modelId="{853F67BF-76CE-3245-A481-743836C8D5E5}" type="pres">
      <dgm:prSet presAssocID="{339944A5-42AD-0E44-A22D-F46F19EC5046}" presName="wedge2" presStyleLbl="node1" presStyleIdx="1" presStyleCnt="4"/>
      <dgm:spPr/>
    </dgm:pt>
    <dgm:pt modelId="{0AA60AF7-F500-2D4A-9F87-FEE32CBDC743}" type="pres">
      <dgm:prSet presAssocID="{339944A5-42AD-0E44-A22D-F46F19EC5046}" presName="dummy2a" presStyleCnt="0"/>
      <dgm:spPr/>
    </dgm:pt>
    <dgm:pt modelId="{3A20849E-1E0B-DE48-9791-476AECB5E2F2}" type="pres">
      <dgm:prSet presAssocID="{339944A5-42AD-0E44-A22D-F46F19EC5046}" presName="dummy2b" presStyleCnt="0"/>
      <dgm:spPr/>
    </dgm:pt>
    <dgm:pt modelId="{D771AA30-05A4-E34F-9D8F-D373C90D17A0}" type="pres">
      <dgm:prSet presAssocID="{339944A5-42AD-0E44-A22D-F46F19EC5046}" presName="wedge2Tx" presStyleLbl="node1" presStyleIdx="1" presStyleCnt="4">
        <dgm:presLayoutVars>
          <dgm:chMax val="0"/>
          <dgm:chPref val="0"/>
          <dgm:bulletEnabled val="1"/>
        </dgm:presLayoutVars>
      </dgm:prSet>
      <dgm:spPr/>
    </dgm:pt>
    <dgm:pt modelId="{C615B748-2831-2F43-9045-3926E2CEB160}" type="pres">
      <dgm:prSet presAssocID="{339944A5-42AD-0E44-A22D-F46F19EC5046}" presName="wedge3" presStyleLbl="node1" presStyleIdx="2" presStyleCnt="4"/>
      <dgm:spPr/>
    </dgm:pt>
    <dgm:pt modelId="{49E85CD8-9759-D84E-9CB1-AD185084BBF3}" type="pres">
      <dgm:prSet presAssocID="{339944A5-42AD-0E44-A22D-F46F19EC5046}" presName="dummy3a" presStyleCnt="0"/>
      <dgm:spPr/>
    </dgm:pt>
    <dgm:pt modelId="{D9600135-132B-E449-8683-16719F309DE4}" type="pres">
      <dgm:prSet presAssocID="{339944A5-42AD-0E44-A22D-F46F19EC5046}" presName="dummy3b" presStyleCnt="0"/>
      <dgm:spPr/>
    </dgm:pt>
    <dgm:pt modelId="{9D2A3D2C-7D74-964F-A330-B0DD218EAC1B}" type="pres">
      <dgm:prSet presAssocID="{339944A5-42AD-0E44-A22D-F46F19EC5046}" presName="wedge3Tx" presStyleLbl="node1" presStyleIdx="2" presStyleCnt="4">
        <dgm:presLayoutVars>
          <dgm:chMax val="0"/>
          <dgm:chPref val="0"/>
          <dgm:bulletEnabled val="1"/>
        </dgm:presLayoutVars>
      </dgm:prSet>
      <dgm:spPr/>
    </dgm:pt>
    <dgm:pt modelId="{D2F09544-03D0-4A49-91AF-488ADF744EA0}" type="pres">
      <dgm:prSet presAssocID="{339944A5-42AD-0E44-A22D-F46F19EC5046}" presName="wedge4" presStyleLbl="node1" presStyleIdx="3" presStyleCnt="4"/>
      <dgm:spPr/>
    </dgm:pt>
    <dgm:pt modelId="{CFF8F1BE-5832-0F4F-831D-EBC38F4A6035}" type="pres">
      <dgm:prSet presAssocID="{339944A5-42AD-0E44-A22D-F46F19EC5046}" presName="dummy4a" presStyleCnt="0"/>
      <dgm:spPr/>
    </dgm:pt>
    <dgm:pt modelId="{35C57384-A1D1-C94C-9765-DA189D1DB8C9}" type="pres">
      <dgm:prSet presAssocID="{339944A5-42AD-0E44-A22D-F46F19EC5046}" presName="dummy4b" presStyleCnt="0"/>
      <dgm:spPr/>
    </dgm:pt>
    <dgm:pt modelId="{1643B07F-87AD-3D4F-9790-D73C27BAC6D0}" type="pres">
      <dgm:prSet presAssocID="{339944A5-42AD-0E44-A22D-F46F19EC5046}" presName="wedge4Tx" presStyleLbl="node1" presStyleIdx="3" presStyleCnt="4">
        <dgm:presLayoutVars>
          <dgm:chMax val="0"/>
          <dgm:chPref val="0"/>
          <dgm:bulletEnabled val="1"/>
        </dgm:presLayoutVars>
      </dgm:prSet>
      <dgm:spPr/>
    </dgm:pt>
    <dgm:pt modelId="{09FD9BF8-BC22-794F-97DC-06095D1A4DE1}" type="pres">
      <dgm:prSet presAssocID="{F9716DB6-D3C3-1045-83DC-AFF6B0B90242}" presName="arrowWedge1" presStyleLbl="fgSibTrans2D1" presStyleIdx="0" presStyleCnt="4"/>
      <dgm:spPr/>
    </dgm:pt>
    <dgm:pt modelId="{90874AE7-AFEA-6A4C-BED0-392874070E8F}" type="pres">
      <dgm:prSet presAssocID="{25241A93-DC77-2C48-BA8A-B956C4620982}" presName="arrowWedge2" presStyleLbl="fgSibTrans2D1" presStyleIdx="1" presStyleCnt="4"/>
      <dgm:spPr/>
    </dgm:pt>
    <dgm:pt modelId="{E67775ED-589D-8847-B625-59FE8E6708E7}" type="pres">
      <dgm:prSet presAssocID="{595F622F-99D8-A844-BF22-6A9993A2D71A}" presName="arrowWedge3" presStyleLbl="fgSibTrans2D1" presStyleIdx="2" presStyleCnt="4"/>
      <dgm:spPr/>
    </dgm:pt>
    <dgm:pt modelId="{F0D030E5-6363-F44F-A943-988D3E40D2E5}" type="pres">
      <dgm:prSet presAssocID="{D9E8F5C7-1A05-124A-A9D9-53D590FE7711}" presName="arrowWedge4" presStyleLbl="fgSibTrans2D1" presStyleIdx="3" presStyleCnt="4"/>
      <dgm:spPr/>
    </dgm:pt>
  </dgm:ptLst>
  <dgm:cxnLst>
    <dgm:cxn modelId="{A1208C0D-A665-8142-80C3-76EED89842FE}" srcId="{339944A5-42AD-0E44-A22D-F46F19EC5046}" destId="{023420D6-B5B1-2144-86F7-526B5750287F}" srcOrd="0" destOrd="0" parTransId="{EFB100D3-8C9B-F24D-9728-2755BA3CC994}" sibTransId="{F9716DB6-D3C3-1045-83DC-AFF6B0B90242}"/>
    <dgm:cxn modelId="{4796A10F-6063-6742-A6A7-EBACBED439FE}" type="presOf" srcId="{956DEC1D-7E28-6C49-87B7-A002786AA5DA}" destId="{D771AA30-05A4-E34F-9D8F-D373C90D17A0}" srcOrd="1" destOrd="0" presId="urn:microsoft.com/office/officeart/2005/8/layout/cycle8"/>
    <dgm:cxn modelId="{7CC24215-1C4C-3F44-9149-80CBB6E2717E}" type="presOf" srcId="{7E1477B6-F51F-954D-8157-27C29F5F9C73}" destId="{1643B07F-87AD-3D4F-9790-D73C27BAC6D0}" srcOrd="1" destOrd="0" presId="urn:microsoft.com/office/officeart/2005/8/layout/cycle8"/>
    <dgm:cxn modelId="{EF45113D-486A-AA44-9D9D-8DC71CD09F85}" srcId="{339944A5-42AD-0E44-A22D-F46F19EC5046}" destId="{7E1477B6-F51F-954D-8157-27C29F5F9C73}" srcOrd="3" destOrd="0" parTransId="{1396DE05-BC69-CA42-A753-BF21C53B79C3}" sibTransId="{D9E8F5C7-1A05-124A-A9D9-53D590FE7711}"/>
    <dgm:cxn modelId="{81ADAC3D-33ED-6947-956B-54F01CEC07A6}" type="presOf" srcId="{7E1477B6-F51F-954D-8157-27C29F5F9C73}" destId="{D2F09544-03D0-4A49-91AF-488ADF744EA0}" srcOrd="0" destOrd="0" presId="urn:microsoft.com/office/officeart/2005/8/layout/cycle8"/>
    <dgm:cxn modelId="{8D5EDD40-F4A4-1945-B7EF-726A2C32FBB1}" srcId="{339944A5-42AD-0E44-A22D-F46F19EC5046}" destId="{956DEC1D-7E28-6C49-87B7-A002786AA5DA}" srcOrd="1" destOrd="0" parTransId="{BC4DEB6E-E02F-0A46-8C5A-0CDE43A382C3}" sibTransId="{25241A93-DC77-2C48-BA8A-B956C4620982}"/>
    <dgm:cxn modelId="{D8A1A16C-3C0F-4546-9430-36B82A01392B}" type="presOf" srcId="{023420D6-B5B1-2144-86F7-526B5750287F}" destId="{A40C7114-0250-7940-AAEC-C20B0685B49E}" srcOrd="1" destOrd="0" presId="urn:microsoft.com/office/officeart/2005/8/layout/cycle8"/>
    <dgm:cxn modelId="{0000C695-7BA4-0B42-B32F-4574952931BD}" type="presOf" srcId="{339944A5-42AD-0E44-A22D-F46F19EC5046}" destId="{E99BBD7E-4D8E-284C-B3BD-59917290B43C}" srcOrd="0" destOrd="0" presId="urn:microsoft.com/office/officeart/2005/8/layout/cycle8"/>
    <dgm:cxn modelId="{462722AB-DEAA-B245-9607-FB26A4C3B187}" type="presOf" srcId="{956DEC1D-7E28-6C49-87B7-A002786AA5DA}" destId="{853F67BF-76CE-3245-A481-743836C8D5E5}" srcOrd="0" destOrd="0" presId="urn:microsoft.com/office/officeart/2005/8/layout/cycle8"/>
    <dgm:cxn modelId="{D83284D2-9D9A-EC47-8DC4-9DEE35F5D245}" type="presOf" srcId="{023420D6-B5B1-2144-86F7-526B5750287F}" destId="{7AAA58EF-E4F7-A248-B00E-B7DF57B8C0BD}" srcOrd="0" destOrd="0" presId="urn:microsoft.com/office/officeart/2005/8/layout/cycle8"/>
    <dgm:cxn modelId="{C6F18AD3-9EE1-8F46-91C0-63BE9B3C23A5}" type="presOf" srcId="{1EB7EF26-CBD8-044D-8F4D-39CB1CC799E8}" destId="{9D2A3D2C-7D74-964F-A330-B0DD218EAC1B}" srcOrd="1" destOrd="0" presId="urn:microsoft.com/office/officeart/2005/8/layout/cycle8"/>
    <dgm:cxn modelId="{7BE39AD6-B73D-2F4F-979C-3FAEB05DDF69}" srcId="{339944A5-42AD-0E44-A22D-F46F19EC5046}" destId="{1EB7EF26-CBD8-044D-8F4D-39CB1CC799E8}" srcOrd="2" destOrd="0" parTransId="{5CC0A3AD-E5EC-154F-AAB0-C8D88AA4AA3F}" sibTransId="{595F622F-99D8-A844-BF22-6A9993A2D71A}"/>
    <dgm:cxn modelId="{BF5790EE-77E5-E840-B5D6-30E9A9A1AB88}" type="presOf" srcId="{1EB7EF26-CBD8-044D-8F4D-39CB1CC799E8}" destId="{C615B748-2831-2F43-9045-3926E2CEB160}" srcOrd="0" destOrd="0" presId="urn:microsoft.com/office/officeart/2005/8/layout/cycle8"/>
    <dgm:cxn modelId="{C037C540-330F-404A-930B-5B419488C294}" type="presParOf" srcId="{E99BBD7E-4D8E-284C-B3BD-59917290B43C}" destId="{7AAA58EF-E4F7-A248-B00E-B7DF57B8C0BD}" srcOrd="0" destOrd="0" presId="urn:microsoft.com/office/officeart/2005/8/layout/cycle8"/>
    <dgm:cxn modelId="{D6E26D68-1D0E-EA4A-9C07-1D8CC67BD848}" type="presParOf" srcId="{E99BBD7E-4D8E-284C-B3BD-59917290B43C}" destId="{2FC5A7A6-8700-D447-B31C-15ED5FB1C74A}" srcOrd="1" destOrd="0" presId="urn:microsoft.com/office/officeart/2005/8/layout/cycle8"/>
    <dgm:cxn modelId="{FC60FEA8-9A9E-1942-B824-5FEF368EC711}" type="presParOf" srcId="{E99BBD7E-4D8E-284C-B3BD-59917290B43C}" destId="{5D720930-C60B-8543-9191-F0AC927BCB05}" srcOrd="2" destOrd="0" presId="urn:microsoft.com/office/officeart/2005/8/layout/cycle8"/>
    <dgm:cxn modelId="{7B389971-69F5-3C40-A1C5-2163E8C3B748}" type="presParOf" srcId="{E99BBD7E-4D8E-284C-B3BD-59917290B43C}" destId="{A40C7114-0250-7940-AAEC-C20B0685B49E}" srcOrd="3" destOrd="0" presId="urn:microsoft.com/office/officeart/2005/8/layout/cycle8"/>
    <dgm:cxn modelId="{15B68ED4-16FE-E040-A8E6-1B40019D7B25}" type="presParOf" srcId="{E99BBD7E-4D8E-284C-B3BD-59917290B43C}" destId="{853F67BF-76CE-3245-A481-743836C8D5E5}" srcOrd="4" destOrd="0" presId="urn:microsoft.com/office/officeart/2005/8/layout/cycle8"/>
    <dgm:cxn modelId="{7AEAE5B0-5CD1-734C-BCD9-F8573477A2FC}" type="presParOf" srcId="{E99BBD7E-4D8E-284C-B3BD-59917290B43C}" destId="{0AA60AF7-F500-2D4A-9F87-FEE32CBDC743}" srcOrd="5" destOrd="0" presId="urn:microsoft.com/office/officeart/2005/8/layout/cycle8"/>
    <dgm:cxn modelId="{0BE4FC6A-E918-D04A-B1C2-8BFCED3AED8B}" type="presParOf" srcId="{E99BBD7E-4D8E-284C-B3BD-59917290B43C}" destId="{3A20849E-1E0B-DE48-9791-476AECB5E2F2}" srcOrd="6" destOrd="0" presId="urn:microsoft.com/office/officeart/2005/8/layout/cycle8"/>
    <dgm:cxn modelId="{797B90F7-92BD-464E-9C9C-FA55D39F2BCE}" type="presParOf" srcId="{E99BBD7E-4D8E-284C-B3BD-59917290B43C}" destId="{D771AA30-05A4-E34F-9D8F-D373C90D17A0}" srcOrd="7" destOrd="0" presId="urn:microsoft.com/office/officeart/2005/8/layout/cycle8"/>
    <dgm:cxn modelId="{6DCDFDFB-FE5B-1441-9FD3-406233786C70}" type="presParOf" srcId="{E99BBD7E-4D8E-284C-B3BD-59917290B43C}" destId="{C615B748-2831-2F43-9045-3926E2CEB160}" srcOrd="8" destOrd="0" presId="urn:microsoft.com/office/officeart/2005/8/layout/cycle8"/>
    <dgm:cxn modelId="{48F0C96D-2DDD-7B48-BEEE-E27454E39FAC}" type="presParOf" srcId="{E99BBD7E-4D8E-284C-B3BD-59917290B43C}" destId="{49E85CD8-9759-D84E-9CB1-AD185084BBF3}" srcOrd="9" destOrd="0" presId="urn:microsoft.com/office/officeart/2005/8/layout/cycle8"/>
    <dgm:cxn modelId="{78315D69-6D07-7B48-A5D7-FCE365DFB7BA}" type="presParOf" srcId="{E99BBD7E-4D8E-284C-B3BD-59917290B43C}" destId="{D9600135-132B-E449-8683-16719F309DE4}" srcOrd="10" destOrd="0" presId="urn:microsoft.com/office/officeart/2005/8/layout/cycle8"/>
    <dgm:cxn modelId="{0D83D46D-B566-514B-B11F-C1582E45BF32}" type="presParOf" srcId="{E99BBD7E-4D8E-284C-B3BD-59917290B43C}" destId="{9D2A3D2C-7D74-964F-A330-B0DD218EAC1B}" srcOrd="11" destOrd="0" presId="urn:microsoft.com/office/officeart/2005/8/layout/cycle8"/>
    <dgm:cxn modelId="{CF6F5856-E403-6347-B93C-1D74CA2EEA8B}" type="presParOf" srcId="{E99BBD7E-4D8E-284C-B3BD-59917290B43C}" destId="{D2F09544-03D0-4A49-91AF-488ADF744EA0}" srcOrd="12" destOrd="0" presId="urn:microsoft.com/office/officeart/2005/8/layout/cycle8"/>
    <dgm:cxn modelId="{0F4C5C7D-2C0C-B244-B354-312FF34CE7C4}" type="presParOf" srcId="{E99BBD7E-4D8E-284C-B3BD-59917290B43C}" destId="{CFF8F1BE-5832-0F4F-831D-EBC38F4A6035}" srcOrd="13" destOrd="0" presId="urn:microsoft.com/office/officeart/2005/8/layout/cycle8"/>
    <dgm:cxn modelId="{45C74393-C7D9-B640-BC4B-95E5DDF904A2}" type="presParOf" srcId="{E99BBD7E-4D8E-284C-B3BD-59917290B43C}" destId="{35C57384-A1D1-C94C-9765-DA189D1DB8C9}" srcOrd="14" destOrd="0" presId="urn:microsoft.com/office/officeart/2005/8/layout/cycle8"/>
    <dgm:cxn modelId="{4A07395E-0995-5049-AEB8-21368B642367}" type="presParOf" srcId="{E99BBD7E-4D8E-284C-B3BD-59917290B43C}" destId="{1643B07F-87AD-3D4F-9790-D73C27BAC6D0}" srcOrd="15" destOrd="0" presId="urn:microsoft.com/office/officeart/2005/8/layout/cycle8"/>
    <dgm:cxn modelId="{D47E2A4D-598C-B64A-B604-48A695803AB8}" type="presParOf" srcId="{E99BBD7E-4D8E-284C-B3BD-59917290B43C}" destId="{09FD9BF8-BC22-794F-97DC-06095D1A4DE1}" srcOrd="16" destOrd="0" presId="urn:microsoft.com/office/officeart/2005/8/layout/cycle8"/>
    <dgm:cxn modelId="{6CD19ACD-18CB-394B-B485-45561C4DB32E}" type="presParOf" srcId="{E99BBD7E-4D8E-284C-B3BD-59917290B43C}" destId="{90874AE7-AFEA-6A4C-BED0-392874070E8F}" srcOrd="17" destOrd="0" presId="urn:microsoft.com/office/officeart/2005/8/layout/cycle8"/>
    <dgm:cxn modelId="{AB0BFE29-88CD-8F4D-9E39-49E00305052D}" type="presParOf" srcId="{E99BBD7E-4D8E-284C-B3BD-59917290B43C}" destId="{E67775ED-589D-8847-B625-59FE8E6708E7}" srcOrd="18" destOrd="0" presId="urn:microsoft.com/office/officeart/2005/8/layout/cycle8"/>
    <dgm:cxn modelId="{F444969C-AF5B-234A-ABDC-5FAC6DAD9711}" type="presParOf" srcId="{E99BBD7E-4D8E-284C-B3BD-59917290B43C}" destId="{F0D030E5-6363-F44F-A943-988D3E40D2E5}"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750DA3F-D486-6B4D-8FA1-CD5493B5A592}" type="doc">
      <dgm:prSet loTypeId="urn:microsoft.com/office/officeart/2005/8/layout/cycle8" loCatId="" qsTypeId="urn:microsoft.com/office/officeart/2005/8/quickstyle/simple1" qsCatId="simple" csTypeId="urn:microsoft.com/office/officeart/2005/8/colors/accent1_2" csCatId="accent1" phldr="1"/>
      <dgm:spPr/>
    </dgm:pt>
    <dgm:pt modelId="{851521F3-32A3-164D-88B5-92A9A2E33C14}" type="pres">
      <dgm:prSet presAssocID="{6750DA3F-D486-6B4D-8FA1-CD5493B5A592}" presName="compositeShape" presStyleCnt="0">
        <dgm:presLayoutVars>
          <dgm:chMax val="7"/>
          <dgm:dir/>
          <dgm:resizeHandles val="exact"/>
        </dgm:presLayoutVars>
      </dgm:prSet>
      <dgm:spPr/>
    </dgm:pt>
  </dgm:ptLst>
  <dgm:cxnLst>
    <dgm:cxn modelId="{4EB5FADB-CD29-B24C-865A-4D0402BE4968}" type="presOf" srcId="{6750DA3F-D486-6B4D-8FA1-CD5493B5A592}" destId="{851521F3-32A3-164D-88B5-92A9A2E33C14}"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9944A5-42AD-0E44-A22D-F46F19EC5046}" type="doc">
      <dgm:prSet loTypeId="urn:microsoft.com/office/officeart/2005/8/layout/cycle8" loCatId="" qsTypeId="urn:microsoft.com/office/officeart/2005/8/quickstyle/simple1" qsCatId="simple" csTypeId="urn:microsoft.com/office/officeart/2005/8/colors/accent4_2" csCatId="accent4" phldr="1"/>
      <dgm:spPr/>
    </dgm:pt>
    <dgm:pt modelId="{023420D6-B5B1-2144-86F7-526B5750287F}">
      <dgm:prSet phldrT="[Text]"/>
      <dgm:spPr/>
      <dgm:t>
        <a:bodyPr/>
        <a:lstStyle/>
        <a:p>
          <a:r>
            <a:rPr lang="en-US" dirty="0"/>
            <a:t>Stratification</a:t>
          </a:r>
        </a:p>
      </dgm:t>
    </dgm:pt>
    <dgm:pt modelId="{EFB100D3-8C9B-F24D-9728-2755BA3CC994}" type="parTrans" cxnId="{A1208C0D-A665-8142-80C3-76EED89842FE}">
      <dgm:prSet/>
      <dgm:spPr/>
      <dgm:t>
        <a:bodyPr/>
        <a:lstStyle/>
        <a:p>
          <a:endParaRPr lang="en-US"/>
        </a:p>
      </dgm:t>
    </dgm:pt>
    <dgm:pt modelId="{F9716DB6-D3C3-1045-83DC-AFF6B0B90242}" type="sibTrans" cxnId="{A1208C0D-A665-8142-80C3-76EED89842FE}">
      <dgm:prSet/>
      <dgm:spPr/>
      <dgm:t>
        <a:bodyPr/>
        <a:lstStyle/>
        <a:p>
          <a:endParaRPr lang="en-US"/>
        </a:p>
      </dgm:t>
    </dgm:pt>
    <dgm:pt modelId="{956DEC1D-7E28-6C49-87B7-A002786AA5DA}">
      <dgm:prSet phldrT="[Text]"/>
      <dgm:spPr/>
      <dgm:t>
        <a:bodyPr/>
        <a:lstStyle/>
        <a:p>
          <a:r>
            <a:rPr lang="en-US" b="1" u="sng" dirty="0"/>
            <a:t>Blinding</a:t>
          </a:r>
        </a:p>
      </dgm:t>
    </dgm:pt>
    <dgm:pt modelId="{BC4DEB6E-E02F-0A46-8C5A-0CDE43A382C3}" type="parTrans" cxnId="{8D5EDD40-F4A4-1945-B7EF-726A2C32FBB1}">
      <dgm:prSet/>
      <dgm:spPr/>
      <dgm:t>
        <a:bodyPr/>
        <a:lstStyle/>
        <a:p>
          <a:endParaRPr lang="en-US"/>
        </a:p>
      </dgm:t>
    </dgm:pt>
    <dgm:pt modelId="{25241A93-DC77-2C48-BA8A-B956C4620982}" type="sibTrans" cxnId="{8D5EDD40-F4A4-1945-B7EF-726A2C32FBB1}">
      <dgm:prSet/>
      <dgm:spPr/>
      <dgm:t>
        <a:bodyPr/>
        <a:lstStyle/>
        <a:p>
          <a:endParaRPr lang="en-US"/>
        </a:p>
      </dgm:t>
    </dgm:pt>
    <dgm:pt modelId="{7E1477B6-F51F-954D-8157-27C29F5F9C73}">
      <dgm:prSet phldrT="[Text]"/>
      <dgm:spPr/>
      <dgm:t>
        <a:bodyPr/>
        <a:lstStyle/>
        <a:p>
          <a:r>
            <a:rPr lang="en-US" dirty="0"/>
            <a:t>Randomization</a:t>
          </a:r>
        </a:p>
      </dgm:t>
    </dgm:pt>
    <dgm:pt modelId="{1396DE05-BC69-CA42-A753-BF21C53B79C3}" type="parTrans" cxnId="{EF45113D-486A-AA44-9D9D-8DC71CD09F85}">
      <dgm:prSet/>
      <dgm:spPr/>
      <dgm:t>
        <a:bodyPr/>
        <a:lstStyle/>
        <a:p>
          <a:endParaRPr lang="en-US"/>
        </a:p>
      </dgm:t>
    </dgm:pt>
    <dgm:pt modelId="{D9E8F5C7-1A05-124A-A9D9-53D590FE7711}" type="sibTrans" cxnId="{EF45113D-486A-AA44-9D9D-8DC71CD09F85}">
      <dgm:prSet/>
      <dgm:spPr/>
      <dgm:t>
        <a:bodyPr/>
        <a:lstStyle/>
        <a:p>
          <a:endParaRPr lang="en-US"/>
        </a:p>
      </dgm:t>
    </dgm:pt>
    <dgm:pt modelId="{1EB7EF26-CBD8-044D-8F4D-39CB1CC799E8}">
      <dgm:prSet phldrT="[Text]"/>
      <dgm:spPr/>
      <dgm:t>
        <a:bodyPr/>
        <a:lstStyle/>
        <a:p>
          <a:r>
            <a:rPr lang="en-US" dirty="0"/>
            <a:t>Intention to Treat</a:t>
          </a:r>
        </a:p>
      </dgm:t>
    </dgm:pt>
    <dgm:pt modelId="{5CC0A3AD-E5EC-154F-AAB0-C8D88AA4AA3F}" type="parTrans" cxnId="{7BE39AD6-B73D-2F4F-979C-3FAEB05DDF69}">
      <dgm:prSet/>
      <dgm:spPr/>
      <dgm:t>
        <a:bodyPr/>
        <a:lstStyle/>
        <a:p>
          <a:endParaRPr lang="en-US"/>
        </a:p>
      </dgm:t>
    </dgm:pt>
    <dgm:pt modelId="{595F622F-99D8-A844-BF22-6A9993A2D71A}" type="sibTrans" cxnId="{7BE39AD6-B73D-2F4F-979C-3FAEB05DDF69}">
      <dgm:prSet/>
      <dgm:spPr/>
      <dgm:t>
        <a:bodyPr/>
        <a:lstStyle/>
        <a:p>
          <a:endParaRPr lang="en-US"/>
        </a:p>
      </dgm:t>
    </dgm:pt>
    <dgm:pt modelId="{E99BBD7E-4D8E-284C-B3BD-59917290B43C}" type="pres">
      <dgm:prSet presAssocID="{339944A5-42AD-0E44-A22D-F46F19EC5046}" presName="compositeShape" presStyleCnt="0">
        <dgm:presLayoutVars>
          <dgm:chMax val="7"/>
          <dgm:dir/>
          <dgm:resizeHandles val="exact"/>
        </dgm:presLayoutVars>
      </dgm:prSet>
      <dgm:spPr/>
    </dgm:pt>
    <dgm:pt modelId="{7AAA58EF-E4F7-A248-B00E-B7DF57B8C0BD}" type="pres">
      <dgm:prSet presAssocID="{339944A5-42AD-0E44-A22D-F46F19EC5046}" presName="wedge1" presStyleLbl="node1" presStyleIdx="0" presStyleCnt="4"/>
      <dgm:spPr/>
    </dgm:pt>
    <dgm:pt modelId="{2FC5A7A6-8700-D447-B31C-15ED5FB1C74A}" type="pres">
      <dgm:prSet presAssocID="{339944A5-42AD-0E44-A22D-F46F19EC5046}" presName="dummy1a" presStyleCnt="0"/>
      <dgm:spPr/>
    </dgm:pt>
    <dgm:pt modelId="{5D720930-C60B-8543-9191-F0AC927BCB05}" type="pres">
      <dgm:prSet presAssocID="{339944A5-42AD-0E44-A22D-F46F19EC5046}" presName="dummy1b" presStyleCnt="0"/>
      <dgm:spPr/>
    </dgm:pt>
    <dgm:pt modelId="{A40C7114-0250-7940-AAEC-C20B0685B49E}" type="pres">
      <dgm:prSet presAssocID="{339944A5-42AD-0E44-A22D-F46F19EC5046}" presName="wedge1Tx" presStyleLbl="node1" presStyleIdx="0" presStyleCnt="4">
        <dgm:presLayoutVars>
          <dgm:chMax val="0"/>
          <dgm:chPref val="0"/>
          <dgm:bulletEnabled val="1"/>
        </dgm:presLayoutVars>
      </dgm:prSet>
      <dgm:spPr/>
    </dgm:pt>
    <dgm:pt modelId="{853F67BF-76CE-3245-A481-743836C8D5E5}" type="pres">
      <dgm:prSet presAssocID="{339944A5-42AD-0E44-A22D-F46F19EC5046}" presName="wedge2" presStyleLbl="node1" presStyleIdx="1" presStyleCnt="4"/>
      <dgm:spPr/>
    </dgm:pt>
    <dgm:pt modelId="{0AA60AF7-F500-2D4A-9F87-FEE32CBDC743}" type="pres">
      <dgm:prSet presAssocID="{339944A5-42AD-0E44-A22D-F46F19EC5046}" presName="dummy2a" presStyleCnt="0"/>
      <dgm:spPr/>
    </dgm:pt>
    <dgm:pt modelId="{3A20849E-1E0B-DE48-9791-476AECB5E2F2}" type="pres">
      <dgm:prSet presAssocID="{339944A5-42AD-0E44-A22D-F46F19EC5046}" presName="dummy2b" presStyleCnt="0"/>
      <dgm:spPr/>
    </dgm:pt>
    <dgm:pt modelId="{D771AA30-05A4-E34F-9D8F-D373C90D17A0}" type="pres">
      <dgm:prSet presAssocID="{339944A5-42AD-0E44-A22D-F46F19EC5046}" presName="wedge2Tx" presStyleLbl="node1" presStyleIdx="1" presStyleCnt="4">
        <dgm:presLayoutVars>
          <dgm:chMax val="0"/>
          <dgm:chPref val="0"/>
          <dgm:bulletEnabled val="1"/>
        </dgm:presLayoutVars>
      </dgm:prSet>
      <dgm:spPr/>
    </dgm:pt>
    <dgm:pt modelId="{C615B748-2831-2F43-9045-3926E2CEB160}" type="pres">
      <dgm:prSet presAssocID="{339944A5-42AD-0E44-A22D-F46F19EC5046}" presName="wedge3" presStyleLbl="node1" presStyleIdx="2" presStyleCnt="4"/>
      <dgm:spPr/>
    </dgm:pt>
    <dgm:pt modelId="{49E85CD8-9759-D84E-9CB1-AD185084BBF3}" type="pres">
      <dgm:prSet presAssocID="{339944A5-42AD-0E44-A22D-F46F19EC5046}" presName="dummy3a" presStyleCnt="0"/>
      <dgm:spPr/>
    </dgm:pt>
    <dgm:pt modelId="{D9600135-132B-E449-8683-16719F309DE4}" type="pres">
      <dgm:prSet presAssocID="{339944A5-42AD-0E44-A22D-F46F19EC5046}" presName="dummy3b" presStyleCnt="0"/>
      <dgm:spPr/>
    </dgm:pt>
    <dgm:pt modelId="{9D2A3D2C-7D74-964F-A330-B0DD218EAC1B}" type="pres">
      <dgm:prSet presAssocID="{339944A5-42AD-0E44-A22D-F46F19EC5046}" presName="wedge3Tx" presStyleLbl="node1" presStyleIdx="2" presStyleCnt="4">
        <dgm:presLayoutVars>
          <dgm:chMax val="0"/>
          <dgm:chPref val="0"/>
          <dgm:bulletEnabled val="1"/>
        </dgm:presLayoutVars>
      </dgm:prSet>
      <dgm:spPr/>
    </dgm:pt>
    <dgm:pt modelId="{D2F09544-03D0-4A49-91AF-488ADF744EA0}" type="pres">
      <dgm:prSet presAssocID="{339944A5-42AD-0E44-A22D-F46F19EC5046}" presName="wedge4" presStyleLbl="node1" presStyleIdx="3" presStyleCnt="4"/>
      <dgm:spPr/>
    </dgm:pt>
    <dgm:pt modelId="{CFF8F1BE-5832-0F4F-831D-EBC38F4A6035}" type="pres">
      <dgm:prSet presAssocID="{339944A5-42AD-0E44-A22D-F46F19EC5046}" presName="dummy4a" presStyleCnt="0"/>
      <dgm:spPr/>
    </dgm:pt>
    <dgm:pt modelId="{35C57384-A1D1-C94C-9765-DA189D1DB8C9}" type="pres">
      <dgm:prSet presAssocID="{339944A5-42AD-0E44-A22D-F46F19EC5046}" presName="dummy4b" presStyleCnt="0"/>
      <dgm:spPr/>
    </dgm:pt>
    <dgm:pt modelId="{1643B07F-87AD-3D4F-9790-D73C27BAC6D0}" type="pres">
      <dgm:prSet presAssocID="{339944A5-42AD-0E44-A22D-F46F19EC5046}" presName="wedge4Tx" presStyleLbl="node1" presStyleIdx="3" presStyleCnt="4">
        <dgm:presLayoutVars>
          <dgm:chMax val="0"/>
          <dgm:chPref val="0"/>
          <dgm:bulletEnabled val="1"/>
        </dgm:presLayoutVars>
      </dgm:prSet>
      <dgm:spPr/>
    </dgm:pt>
    <dgm:pt modelId="{09FD9BF8-BC22-794F-97DC-06095D1A4DE1}" type="pres">
      <dgm:prSet presAssocID="{F9716DB6-D3C3-1045-83DC-AFF6B0B90242}" presName="arrowWedge1" presStyleLbl="fgSibTrans2D1" presStyleIdx="0" presStyleCnt="4"/>
      <dgm:spPr/>
    </dgm:pt>
    <dgm:pt modelId="{90874AE7-AFEA-6A4C-BED0-392874070E8F}" type="pres">
      <dgm:prSet presAssocID="{25241A93-DC77-2C48-BA8A-B956C4620982}" presName="arrowWedge2" presStyleLbl="fgSibTrans2D1" presStyleIdx="1" presStyleCnt="4"/>
      <dgm:spPr/>
    </dgm:pt>
    <dgm:pt modelId="{E67775ED-589D-8847-B625-59FE8E6708E7}" type="pres">
      <dgm:prSet presAssocID="{595F622F-99D8-A844-BF22-6A9993A2D71A}" presName="arrowWedge3" presStyleLbl="fgSibTrans2D1" presStyleIdx="2" presStyleCnt="4"/>
      <dgm:spPr/>
    </dgm:pt>
    <dgm:pt modelId="{F0D030E5-6363-F44F-A943-988D3E40D2E5}" type="pres">
      <dgm:prSet presAssocID="{D9E8F5C7-1A05-124A-A9D9-53D590FE7711}" presName="arrowWedge4" presStyleLbl="fgSibTrans2D1" presStyleIdx="3" presStyleCnt="4"/>
      <dgm:spPr/>
    </dgm:pt>
  </dgm:ptLst>
  <dgm:cxnLst>
    <dgm:cxn modelId="{A1208C0D-A665-8142-80C3-76EED89842FE}" srcId="{339944A5-42AD-0E44-A22D-F46F19EC5046}" destId="{023420D6-B5B1-2144-86F7-526B5750287F}" srcOrd="0" destOrd="0" parTransId="{EFB100D3-8C9B-F24D-9728-2755BA3CC994}" sibTransId="{F9716DB6-D3C3-1045-83DC-AFF6B0B90242}"/>
    <dgm:cxn modelId="{4796A10F-6063-6742-A6A7-EBACBED439FE}" type="presOf" srcId="{956DEC1D-7E28-6C49-87B7-A002786AA5DA}" destId="{D771AA30-05A4-E34F-9D8F-D373C90D17A0}" srcOrd="1" destOrd="0" presId="urn:microsoft.com/office/officeart/2005/8/layout/cycle8"/>
    <dgm:cxn modelId="{7CC24215-1C4C-3F44-9149-80CBB6E2717E}" type="presOf" srcId="{7E1477B6-F51F-954D-8157-27C29F5F9C73}" destId="{1643B07F-87AD-3D4F-9790-D73C27BAC6D0}" srcOrd="1" destOrd="0" presId="urn:microsoft.com/office/officeart/2005/8/layout/cycle8"/>
    <dgm:cxn modelId="{EF45113D-486A-AA44-9D9D-8DC71CD09F85}" srcId="{339944A5-42AD-0E44-A22D-F46F19EC5046}" destId="{7E1477B6-F51F-954D-8157-27C29F5F9C73}" srcOrd="3" destOrd="0" parTransId="{1396DE05-BC69-CA42-A753-BF21C53B79C3}" sibTransId="{D9E8F5C7-1A05-124A-A9D9-53D590FE7711}"/>
    <dgm:cxn modelId="{81ADAC3D-33ED-6947-956B-54F01CEC07A6}" type="presOf" srcId="{7E1477B6-F51F-954D-8157-27C29F5F9C73}" destId="{D2F09544-03D0-4A49-91AF-488ADF744EA0}" srcOrd="0" destOrd="0" presId="urn:microsoft.com/office/officeart/2005/8/layout/cycle8"/>
    <dgm:cxn modelId="{8D5EDD40-F4A4-1945-B7EF-726A2C32FBB1}" srcId="{339944A5-42AD-0E44-A22D-F46F19EC5046}" destId="{956DEC1D-7E28-6C49-87B7-A002786AA5DA}" srcOrd="1" destOrd="0" parTransId="{BC4DEB6E-E02F-0A46-8C5A-0CDE43A382C3}" sibTransId="{25241A93-DC77-2C48-BA8A-B956C4620982}"/>
    <dgm:cxn modelId="{D8A1A16C-3C0F-4546-9430-36B82A01392B}" type="presOf" srcId="{023420D6-B5B1-2144-86F7-526B5750287F}" destId="{A40C7114-0250-7940-AAEC-C20B0685B49E}" srcOrd="1" destOrd="0" presId="urn:microsoft.com/office/officeart/2005/8/layout/cycle8"/>
    <dgm:cxn modelId="{0000C695-7BA4-0B42-B32F-4574952931BD}" type="presOf" srcId="{339944A5-42AD-0E44-A22D-F46F19EC5046}" destId="{E99BBD7E-4D8E-284C-B3BD-59917290B43C}" srcOrd="0" destOrd="0" presId="urn:microsoft.com/office/officeart/2005/8/layout/cycle8"/>
    <dgm:cxn modelId="{462722AB-DEAA-B245-9607-FB26A4C3B187}" type="presOf" srcId="{956DEC1D-7E28-6C49-87B7-A002786AA5DA}" destId="{853F67BF-76CE-3245-A481-743836C8D5E5}" srcOrd="0" destOrd="0" presId="urn:microsoft.com/office/officeart/2005/8/layout/cycle8"/>
    <dgm:cxn modelId="{D83284D2-9D9A-EC47-8DC4-9DEE35F5D245}" type="presOf" srcId="{023420D6-B5B1-2144-86F7-526B5750287F}" destId="{7AAA58EF-E4F7-A248-B00E-B7DF57B8C0BD}" srcOrd="0" destOrd="0" presId="urn:microsoft.com/office/officeart/2005/8/layout/cycle8"/>
    <dgm:cxn modelId="{C6F18AD3-9EE1-8F46-91C0-63BE9B3C23A5}" type="presOf" srcId="{1EB7EF26-CBD8-044D-8F4D-39CB1CC799E8}" destId="{9D2A3D2C-7D74-964F-A330-B0DD218EAC1B}" srcOrd="1" destOrd="0" presId="urn:microsoft.com/office/officeart/2005/8/layout/cycle8"/>
    <dgm:cxn modelId="{7BE39AD6-B73D-2F4F-979C-3FAEB05DDF69}" srcId="{339944A5-42AD-0E44-A22D-F46F19EC5046}" destId="{1EB7EF26-CBD8-044D-8F4D-39CB1CC799E8}" srcOrd="2" destOrd="0" parTransId="{5CC0A3AD-E5EC-154F-AAB0-C8D88AA4AA3F}" sibTransId="{595F622F-99D8-A844-BF22-6A9993A2D71A}"/>
    <dgm:cxn modelId="{BF5790EE-77E5-E840-B5D6-30E9A9A1AB88}" type="presOf" srcId="{1EB7EF26-CBD8-044D-8F4D-39CB1CC799E8}" destId="{C615B748-2831-2F43-9045-3926E2CEB160}" srcOrd="0" destOrd="0" presId="urn:microsoft.com/office/officeart/2005/8/layout/cycle8"/>
    <dgm:cxn modelId="{C037C540-330F-404A-930B-5B419488C294}" type="presParOf" srcId="{E99BBD7E-4D8E-284C-B3BD-59917290B43C}" destId="{7AAA58EF-E4F7-A248-B00E-B7DF57B8C0BD}" srcOrd="0" destOrd="0" presId="urn:microsoft.com/office/officeart/2005/8/layout/cycle8"/>
    <dgm:cxn modelId="{D6E26D68-1D0E-EA4A-9C07-1D8CC67BD848}" type="presParOf" srcId="{E99BBD7E-4D8E-284C-B3BD-59917290B43C}" destId="{2FC5A7A6-8700-D447-B31C-15ED5FB1C74A}" srcOrd="1" destOrd="0" presId="urn:microsoft.com/office/officeart/2005/8/layout/cycle8"/>
    <dgm:cxn modelId="{FC60FEA8-9A9E-1942-B824-5FEF368EC711}" type="presParOf" srcId="{E99BBD7E-4D8E-284C-B3BD-59917290B43C}" destId="{5D720930-C60B-8543-9191-F0AC927BCB05}" srcOrd="2" destOrd="0" presId="urn:microsoft.com/office/officeart/2005/8/layout/cycle8"/>
    <dgm:cxn modelId="{7B389971-69F5-3C40-A1C5-2163E8C3B748}" type="presParOf" srcId="{E99BBD7E-4D8E-284C-B3BD-59917290B43C}" destId="{A40C7114-0250-7940-AAEC-C20B0685B49E}" srcOrd="3" destOrd="0" presId="urn:microsoft.com/office/officeart/2005/8/layout/cycle8"/>
    <dgm:cxn modelId="{15B68ED4-16FE-E040-A8E6-1B40019D7B25}" type="presParOf" srcId="{E99BBD7E-4D8E-284C-B3BD-59917290B43C}" destId="{853F67BF-76CE-3245-A481-743836C8D5E5}" srcOrd="4" destOrd="0" presId="urn:microsoft.com/office/officeart/2005/8/layout/cycle8"/>
    <dgm:cxn modelId="{7AEAE5B0-5CD1-734C-BCD9-F8573477A2FC}" type="presParOf" srcId="{E99BBD7E-4D8E-284C-B3BD-59917290B43C}" destId="{0AA60AF7-F500-2D4A-9F87-FEE32CBDC743}" srcOrd="5" destOrd="0" presId="urn:microsoft.com/office/officeart/2005/8/layout/cycle8"/>
    <dgm:cxn modelId="{0BE4FC6A-E918-D04A-B1C2-8BFCED3AED8B}" type="presParOf" srcId="{E99BBD7E-4D8E-284C-B3BD-59917290B43C}" destId="{3A20849E-1E0B-DE48-9791-476AECB5E2F2}" srcOrd="6" destOrd="0" presId="urn:microsoft.com/office/officeart/2005/8/layout/cycle8"/>
    <dgm:cxn modelId="{797B90F7-92BD-464E-9C9C-FA55D39F2BCE}" type="presParOf" srcId="{E99BBD7E-4D8E-284C-B3BD-59917290B43C}" destId="{D771AA30-05A4-E34F-9D8F-D373C90D17A0}" srcOrd="7" destOrd="0" presId="urn:microsoft.com/office/officeart/2005/8/layout/cycle8"/>
    <dgm:cxn modelId="{6DCDFDFB-FE5B-1441-9FD3-406233786C70}" type="presParOf" srcId="{E99BBD7E-4D8E-284C-B3BD-59917290B43C}" destId="{C615B748-2831-2F43-9045-3926E2CEB160}" srcOrd="8" destOrd="0" presId="urn:microsoft.com/office/officeart/2005/8/layout/cycle8"/>
    <dgm:cxn modelId="{48F0C96D-2DDD-7B48-BEEE-E27454E39FAC}" type="presParOf" srcId="{E99BBD7E-4D8E-284C-B3BD-59917290B43C}" destId="{49E85CD8-9759-D84E-9CB1-AD185084BBF3}" srcOrd="9" destOrd="0" presId="urn:microsoft.com/office/officeart/2005/8/layout/cycle8"/>
    <dgm:cxn modelId="{78315D69-6D07-7B48-A5D7-FCE365DFB7BA}" type="presParOf" srcId="{E99BBD7E-4D8E-284C-B3BD-59917290B43C}" destId="{D9600135-132B-E449-8683-16719F309DE4}" srcOrd="10" destOrd="0" presId="urn:microsoft.com/office/officeart/2005/8/layout/cycle8"/>
    <dgm:cxn modelId="{0D83D46D-B566-514B-B11F-C1582E45BF32}" type="presParOf" srcId="{E99BBD7E-4D8E-284C-B3BD-59917290B43C}" destId="{9D2A3D2C-7D74-964F-A330-B0DD218EAC1B}" srcOrd="11" destOrd="0" presId="urn:microsoft.com/office/officeart/2005/8/layout/cycle8"/>
    <dgm:cxn modelId="{CF6F5856-E403-6347-B93C-1D74CA2EEA8B}" type="presParOf" srcId="{E99BBD7E-4D8E-284C-B3BD-59917290B43C}" destId="{D2F09544-03D0-4A49-91AF-488ADF744EA0}" srcOrd="12" destOrd="0" presId="urn:microsoft.com/office/officeart/2005/8/layout/cycle8"/>
    <dgm:cxn modelId="{0F4C5C7D-2C0C-B244-B354-312FF34CE7C4}" type="presParOf" srcId="{E99BBD7E-4D8E-284C-B3BD-59917290B43C}" destId="{CFF8F1BE-5832-0F4F-831D-EBC38F4A6035}" srcOrd="13" destOrd="0" presId="urn:microsoft.com/office/officeart/2005/8/layout/cycle8"/>
    <dgm:cxn modelId="{45C74393-C7D9-B640-BC4B-95E5DDF904A2}" type="presParOf" srcId="{E99BBD7E-4D8E-284C-B3BD-59917290B43C}" destId="{35C57384-A1D1-C94C-9765-DA189D1DB8C9}" srcOrd="14" destOrd="0" presId="urn:microsoft.com/office/officeart/2005/8/layout/cycle8"/>
    <dgm:cxn modelId="{4A07395E-0995-5049-AEB8-21368B642367}" type="presParOf" srcId="{E99BBD7E-4D8E-284C-B3BD-59917290B43C}" destId="{1643B07F-87AD-3D4F-9790-D73C27BAC6D0}" srcOrd="15" destOrd="0" presId="urn:microsoft.com/office/officeart/2005/8/layout/cycle8"/>
    <dgm:cxn modelId="{D47E2A4D-598C-B64A-B604-48A695803AB8}" type="presParOf" srcId="{E99BBD7E-4D8E-284C-B3BD-59917290B43C}" destId="{09FD9BF8-BC22-794F-97DC-06095D1A4DE1}" srcOrd="16" destOrd="0" presId="urn:microsoft.com/office/officeart/2005/8/layout/cycle8"/>
    <dgm:cxn modelId="{6CD19ACD-18CB-394B-B485-45561C4DB32E}" type="presParOf" srcId="{E99BBD7E-4D8E-284C-B3BD-59917290B43C}" destId="{90874AE7-AFEA-6A4C-BED0-392874070E8F}" srcOrd="17" destOrd="0" presId="urn:microsoft.com/office/officeart/2005/8/layout/cycle8"/>
    <dgm:cxn modelId="{AB0BFE29-88CD-8F4D-9E39-49E00305052D}" type="presParOf" srcId="{E99BBD7E-4D8E-284C-B3BD-59917290B43C}" destId="{E67775ED-589D-8847-B625-59FE8E6708E7}" srcOrd="18" destOrd="0" presId="urn:microsoft.com/office/officeart/2005/8/layout/cycle8"/>
    <dgm:cxn modelId="{F444969C-AF5B-234A-ABDC-5FAC6DAD9711}" type="presParOf" srcId="{E99BBD7E-4D8E-284C-B3BD-59917290B43C}" destId="{F0D030E5-6363-F44F-A943-988D3E40D2E5}"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6750DA3F-D486-6B4D-8FA1-CD5493B5A592}" type="doc">
      <dgm:prSet loTypeId="urn:microsoft.com/office/officeart/2005/8/layout/cycle8" loCatId="" qsTypeId="urn:microsoft.com/office/officeart/2005/8/quickstyle/simple1" qsCatId="simple" csTypeId="urn:microsoft.com/office/officeart/2005/8/colors/accent1_2" csCatId="accent1" phldr="1"/>
      <dgm:spPr/>
    </dgm:pt>
    <dgm:pt modelId="{851521F3-32A3-164D-88B5-92A9A2E33C14}" type="pres">
      <dgm:prSet presAssocID="{6750DA3F-D486-6B4D-8FA1-CD5493B5A592}" presName="compositeShape" presStyleCnt="0">
        <dgm:presLayoutVars>
          <dgm:chMax val="7"/>
          <dgm:dir/>
          <dgm:resizeHandles val="exact"/>
        </dgm:presLayoutVars>
      </dgm:prSet>
      <dgm:spPr/>
    </dgm:pt>
  </dgm:ptLst>
  <dgm:cxnLst>
    <dgm:cxn modelId="{4EB5FADB-CD29-B24C-865A-4D0402BE4968}" type="presOf" srcId="{6750DA3F-D486-6B4D-8FA1-CD5493B5A592}" destId="{851521F3-32A3-164D-88B5-92A9A2E33C14}"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58EF-E4F7-A248-B00E-B7DF57B8C0BD}">
      <dsp:nvSpPr>
        <dsp:cNvPr id="0" name=""/>
        <dsp:cNvSpPr/>
      </dsp:nvSpPr>
      <dsp:spPr>
        <a:xfrm>
          <a:off x="792526" y="249817"/>
          <a:ext cx="3413759" cy="3413759"/>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Stratification</a:t>
          </a:r>
        </a:p>
      </dsp:txBody>
      <dsp:txXfrm>
        <a:off x="2604664" y="957359"/>
        <a:ext cx="1259840" cy="934720"/>
      </dsp:txXfrm>
    </dsp:sp>
    <dsp:sp modelId="{853F67BF-76CE-3245-A481-743836C8D5E5}">
      <dsp:nvSpPr>
        <dsp:cNvPr id="0" name=""/>
        <dsp:cNvSpPr/>
      </dsp:nvSpPr>
      <dsp:spPr>
        <a:xfrm>
          <a:off x="792526" y="364422"/>
          <a:ext cx="3413759" cy="3413759"/>
        </a:xfrm>
        <a:prstGeom prst="pie">
          <a:avLst>
            <a:gd name="adj1" fmla="val 0"/>
            <a:gd name="adj2" fmla="val 54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Blinding</a:t>
          </a:r>
        </a:p>
      </dsp:txBody>
      <dsp:txXfrm>
        <a:off x="2604664" y="2135920"/>
        <a:ext cx="1259840" cy="934720"/>
      </dsp:txXfrm>
    </dsp:sp>
    <dsp:sp modelId="{C615B748-2831-2F43-9045-3926E2CEB160}">
      <dsp:nvSpPr>
        <dsp:cNvPr id="0" name=""/>
        <dsp:cNvSpPr/>
      </dsp:nvSpPr>
      <dsp:spPr>
        <a:xfrm>
          <a:off x="677921" y="364422"/>
          <a:ext cx="3413759" cy="3413759"/>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u="sng" kern="1200" dirty="0"/>
            <a:t>Intention to Treat</a:t>
          </a:r>
        </a:p>
      </dsp:txBody>
      <dsp:txXfrm>
        <a:off x="1019704" y="2135920"/>
        <a:ext cx="1259840" cy="934720"/>
      </dsp:txXfrm>
    </dsp:sp>
    <dsp:sp modelId="{D2F09544-03D0-4A49-91AF-488ADF744EA0}">
      <dsp:nvSpPr>
        <dsp:cNvPr id="0" name=""/>
        <dsp:cNvSpPr/>
      </dsp:nvSpPr>
      <dsp:spPr>
        <a:xfrm>
          <a:off x="677921" y="249817"/>
          <a:ext cx="3413759" cy="3413759"/>
        </a:xfrm>
        <a:prstGeom prst="pie">
          <a:avLst>
            <a:gd name="adj1" fmla="val 108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Randomization</a:t>
          </a:r>
        </a:p>
      </dsp:txBody>
      <dsp:txXfrm>
        <a:off x="1019704" y="957359"/>
        <a:ext cx="1259840" cy="934720"/>
      </dsp:txXfrm>
    </dsp:sp>
    <dsp:sp modelId="{09FD9BF8-BC22-794F-97DC-06095D1A4DE1}">
      <dsp:nvSpPr>
        <dsp:cNvPr id="0" name=""/>
        <dsp:cNvSpPr/>
      </dsp:nvSpPr>
      <dsp:spPr>
        <a:xfrm>
          <a:off x="581198" y="38489"/>
          <a:ext cx="3836416" cy="3836416"/>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74AE7-AFEA-6A4C-BED0-392874070E8F}">
      <dsp:nvSpPr>
        <dsp:cNvPr id="0" name=""/>
        <dsp:cNvSpPr/>
      </dsp:nvSpPr>
      <dsp:spPr>
        <a:xfrm>
          <a:off x="581198" y="153094"/>
          <a:ext cx="3836416" cy="3836416"/>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7775ED-589D-8847-B625-59FE8E6708E7}">
      <dsp:nvSpPr>
        <dsp:cNvPr id="0" name=""/>
        <dsp:cNvSpPr/>
      </dsp:nvSpPr>
      <dsp:spPr>
        <a:xfrm>
          <a:off x="466593" y="153094"/>
          <a:ext cx="3836416" cy="3836416"/>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030E5-6363-F44F-A943-988D3E40D2E5}">
      <dsp:nvSpPr>
        <dsp:cNvPr id="0" name=""/>
        <dsp:cNvSpPr/>
      </dsp:nvSpPr>
      <dsp:spPr>
        <a:xfrm>
          <a:off x="466593" y="38489"/>
          <a:ext cx="3836416" cy="3836416"/>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58EF-E4F7-A248-B00E-B7DF57B8C0BD}">
      <dsp:nvSpPr>
        <dsp:cNvPr id="0" name=""/>
        <dsp:cNvSpPr/>
      </dsp:nvSpPr>
      <dsp:spPr>
        <a:xfrm>
          <a:off x="792526" y="249817"/>
          <a:ext cx="3413759" cy="3413759"/>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Stratification</a:t>
          </a:r>
        </a:p>
      </dsp:txBody>
      <dsp:txXfrm>
        <a:off x="2604664" y="957359"/>
        <a:ext cx="1259840" cy="934720"/>
      </dsp:txXfrm>
    </dsp:sp>
    <dsp:sp modelId="{853F67BF-76CE-3245-A481-743836C8D5E5}">
      <dsp:nvSpPr>
        <dsp:cNvPr id="0" name=""/>
        <dsp:cNvSpPr/>
      </dsp:nvSpPr>
      <dsp:spPr>
        <a:xfrm>
          <a:off x="792526" y="364422"/>
          <a:ext cx="3413759" cy="3413759"/>
        </a:xfrm>
        <a:prstGeom prst="pie">
          <a:avLst>
            <a:gd name="adj1" fmla="val 0"/>
            <a:gd name="adj2" fmla="val 54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Blinding</a:t>
          </a:r>
        </a:p>
      </dsp:txBody>
      <dsp:txXfrm>
        <a:off x="2604664" y="2135920"/>
        <a:ext cx="1259840" cy="934720"/>
      </dsp:txXfrm>
    </dsp:sp>
    <dsp:sp modelId="{C615B748-2831-2F43-9045-3926E2CEB160}">
      <dsp:nvSpPr>
        <dsp:cNvPr id="0" name=""/>
        <dsp:cNvSpPr/>
      </dsp:nvSpPr>
      <dsp:spPr>
        <a:xfrm>
          <a:off x="677921" y="364422"/>
          <a:ext cx="3413759" cy="3413759"/>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Intention to Treat</a:t>
          </a:r>
        </a:p>
      </dsp:txBody>
      <dsp:txXfrm>
        <a:off x="1019704" y="2135920"/>
        <a:ext cx="1259840" cy="934720"/>
      </dsp:txXfrm>
    </dsp:sp>
    <dsp:sp modelId="{D2F09544-03D0-4A49-91AF-488ADF744EA0}">
      <dsp:nvSpPr>
        <dsp:cNvPr id="0" name=""/>
        <dsp:cNvSpPr/>
      </dsp:nvSpPr>
      <dsp:spPr>
        <a:xfrm>
          <a:off x="677921" y="249817"/>
          <a:ext cx="3413759" cy="3413759"/>
        </a:xfrm>
        <a:prstGeom prst="pie">
          <a:avLst>
            <a:gd name="adj1" fmla="val 108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Randomization</a:t>
          </a:r>
        </a:p>
      </dsp:txBody>
      <dsp:txXfrm>
        <a:off x="1019704" y="957359"/>
        <a:ext cx="1259840" cy="934720"/>
      </dsp:txXfrm>
    </dsp:sp>
    <dsp:sp modelId="{09FD9BF8-BC22-794F-97DC-06095D1A4DE1}">
      <dsp:nvSpPr>
        <dsp:cNvPr id="0" name=""/>
        <dsp:cNvSpPr/>
      </dsp:nvSpPr>
      <dsp:spPr>
        <a:xfrm>
          <a:off x="581198" y="38489"/>
          <a:ext cx="3836416" cy="3836416"/>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74AE7-AFEA-6A4C-BED0-392874070E8F}">
      <dsp:nvSpPr>
        <dsp:cNvPr id="0" name=""/>
        <dsp:cNvSpPr/>
      </dsp:nvSpPr>
      <dsp:spPr>
        <a:xfrm>
          <a:off x="581198" y="153094"/>
          <a:ext cx="3836416" cy="3836416"/>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7775ED-589D-8847-B625-59FE8E6708E7}">
      <dsp:nvSpPr>
        <dsp:cNvPr id="0" name=""/>
        <dsp:cNvSpPr/>
      </dsp:nvSpPr>
      <dsp:spPr>
        <a:xfrm>
          <a:off x="466593" y="153094"/>
          <a:ext cx="3836416" cy="3836416"/>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030E5-6363-F44F-A943-988D3E40D2E5}">
      <dsp:nvSpPr>
        <dsp:cNvPr id="0" name=""/>
        <dsp:cNvSpPr/>
      </dsp:nvSpPr>
      <dsp:spPr>
        <a:xfrm>
          <a:off x="466593" y="38489"/>
          <a:ext cx="3836416" cy="3836416"/>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58EF-E4F7-A248-B00E-B7DF57B8C0BD}">
      <dsp:nvSpPr>
        <dsp:cNvPr id="0" name=""/>
        <dsp:cNvSpPr/>
      </dsp:nvSpPr>
      <dsp:spPr>
        <a:xfrm>
          <a:off x="792526" y="249817"/>
          <a:ext cx="3413759" cy="3413759"/>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Stratification</a:t>
          </a:r>
        </a:p>
      </dsp:txBody>
      <dsp:txXfrm>
        <a:off x="2604664" y="957359"/>
        <a:ext cx="1259840" cy="934720"/>
      </dsp:txXfrm>
    </dsp:sp>
    <dsp:sp modelId="{853F67BF-76CE-3245-A481-743836C8D5E5}">
      <dsp:nvSpPr>
        <dsp:cNvPr id="0" name=""/>
        <dsp:cNvSpPr/>
      </dsp:nvSpPr>
      <dsp:spPr>
        <a:xfrm>
          <a:off x="792526" y="364422"/>
          <a:ext cx="3413759" cy="3413759"/>
        </a:xfrm>
        <a:prstGeom prst="pie">
          <a:avLst>
            <a:gd name="adj1" fmla="val 0"/>
            <a:gd name="adj2" fmla="val 54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Blinding</a:t>
          </a:r>
        </a:p>
      </dsp:txBody>
      <dsp:txXfrm>
        <a:off x="2604664" y="2135920"/>
        <a:ext cx="1259840" cy="934720"/>
      </dsp:txXfrm>
    </dsp:sp>
    <dsp:sp modelId="{C615B748-2831-2F43-9045-3926E2CEB160}">
      <dsp:nvSpPr>
        <dsp:cNvPr id="0" name=""/>
        <dsp:cNvSpPr/>
      </dsp:nvSpPr>
      <dsp:spPr>
        <a:xfrm>
          <a:off x="677921" y="364422"/>
          <a:ext cx="3413759" cy="3413759"/>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Intention to Treat</a:t>
          </a:r>
        </a:p>
      </dsp:txBody>
      <dsp:txXfrm>
        <a:off x="1019704" y="2135920"/>
        <a:ext cx="1259840" cy="934720"/>
      </dsp:txXfrm>
    </dsp:sp>
    <dsp:sp modelId="{D2F09544-03D0-4A49-91AF-488ADF744EA0}">
      <dsp:nvSpPr>
        <dsp:cNvPr id="0" name=""/>
        <dsp:cNvSpPr/>
      </dsp:nvSpPr>
      <dsp:spPr>
        <a:xfrm>
          <a:off x="677921" y="249817"/>
          <a:ext cx="3413759" cy="3413759"/>
        </a:xfrm>
        <a:prstGeom prst="pie">
          <a:avLst>
            <a:gd name="adj1" fmla="val 108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dirty="0"/>
            <a:t>Randomization</a:t>
          </a:r>
        </a:p>
      </dsp:txBody>
      <dsp:txXfrm>
        <a:off x="1019704" y="957359"/>
        <a:ext cx="1259840" cy="934720"/>
      </dsp:txXfrm>
    </dsp:sp>
    <dsp:sp modelId="{09FD9BF8-BC22-794F-97DC-06095D1A4DE1}">
      <dsp:nvSpPr>
        <dsp:cNvPr id="0" name=""/>
        <dsp:cNvSpPr/>
      </dsp:nvSpPr>
      <dsp:spPr>
        <a:xfrm>
          <a:off x="581198" y="38489"/>
          <a:ext cx="3836416" cy="3836416"/>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74AE7-AFEA-6A4C-BED0-392874070E8F}">
      <dsp:nvSpPr>
        <dsp:cNvPr id="0" name=""/>
        <dsp:cNvSpPr/>
      </dsp:nvSpPr>
      <dsp:spPr>
        <a:xfrm>
          <a:off x="581198" y="153094"/>
          <a:ext cx="3836416" cy="3836416"/>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7775ED-589D-8847-B625-59FE8E6708E7}">
      <dsp:nvSpPr>
        <dsp:cNvPr id="0" name=""/>
        <dsp:cNvSpPr/>
      </dsp:nvSpPr>
      <dsp:spPr>
        <a:xfrm>
          <a:off x="466593" y="153094"/>
          <a:ext cx="3836416" cy="3836416"/>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030E5-6363-F44F-A943-988D3E40D2E5}">
      <dsp:nvSpPr>
        <dsp:cNvPr id="0" name=""/>
        <dsp:cNvSpPr/>
      </dsp:nvSpPr>
      <dsp:spPr>
        <a:xfrm>
          <a:off x="466593" y="38489"/>
          <a:ext cx="3836416" cy="3836416"/>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58EF-E4F7-A248-B00E-B7DF57B8C0BD}">
      <dsp:nvSpPr>
        <dsp:cNvPr id="0" name=""/>
        <dsp:cNvSpPr/>
      </dsp:nvSpPr>
      <dsp:spPr>
        <a:xfrm>
          <a:off x="792526" y="249817"/>
          <a:ext cx="3413759" cy="3413759"/>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u="sng" kern="1200" dirty="0"/>
            <a:t>Stratification</a:t>
          </a:r>
        </a:p>
      </dsp:txBody>
      <dsp:txXfrm>
        <a:off x="2604664" y="957359"/>
        <a:ext cx="1259840" cy="934720"/>
      </dsp:txXfrm>
    </dsp:sp>
    <dsp:sp modelId="{853F67BF-76CE-3245-A481-743836C8D5E5}">
      <dsp:nvSpPr>
        <dsp:cNvPr id="0" name=""/>
        <dsp:cNvSpPr/>
      </dsp:nvSpPr>
      <dsp:spPr>
        <a:xfrm>
          <a:off x="792526" y="364422"/>
          <a:ext cx="3413759" cy="3413759"/>
        </a:xfrm>
        <a:prstGeom prst="pie">
          <a:avLst>
            <a:gd name="adj1" fmla="val 0"/>
            <a:gd name="adj2" fmla="val 54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Blinding</a:t>
          </a:r>
        </a:p>
      </dsp:txBody>
      <dsp:txXfrm>
        <a:off x="2604664" y="2135920"/>
        <a:ext cx="1259840" cy="934720"/>
      </dsp:txXfrm>
    </dsp:sp>
    <dsp:sp modelId="{C615B748-2831-2F43-9045-3926E2CEB160}">
      <dsp:nvSpPr>
        <dsp:cNvPr id="0" name=""/>
        <dsp:cNvSpPr/>
      </dsp:nvSpPr>
      <dsp:spPr>
        <a:xfrm>
          <a:off x="677921" y="364422"/>
          <a:ext cx="3413759" cy="3413759"/>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Intention to Treat</a:t>
          </a:r>
        </a:p>
      </dsp:txBody>
      <dsp:txXfrm>
        <a:off x="1019704" y="2135920"/>
        <a:ext cx="1259840" cy="934720"/>
      </dsp:txXfrm>
    </dsp:sp>
    <dsp:sp modelId="{D2F09544-03D0-4A49-91AF-488ADF744EA0}">
      <dsp:nvSpPr>
        <dsp:cNvPr id="0" name=""/>
        <dsp:cNvSpPr/>
      </dsp:nvSpPr>
      <dsp:spPr>
        <a:xfrm>
          <a:off x="677921" y="249817"/>
          <a:ext cx="3413759" cy="3413759"/>
        </a:xfrm>
        <a:prstGeom prst="pie">
          <a:avLst>
            <a:gd name="adj1" fmla="val 108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Randomization</a:t>
          </a:r>
        </a:p>
      </dsp:txBody>
      <dsp:txXfrm>
        <a:off x="1019704" y="957359"/>
        <a:ext cx="1259840" cy="934720"/>
      </dsp:txXfrm>
    </dsp:sp>
    <dsp:sp modelId="{09FD9BF8-BC22-794F-97DC-06095D1A4DE1}">
      <dsp:nvSpPr>
        <dsp:cNvPr id="0" name=""/>
        <dsp:cNvSpPr/>
      </dsp:nvSpPr>
      <dsp:spPr>
        <a:xfrm>
          <a:off x="581198" y="38489"/>
          <a:ext cx="3836416" cy="3836416"/>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74AE7-AFEA-6A4C-BED0-392874070E8F}">
      <dsp:nvSpPr>
        <dsp:cNvPr id="0" name=""/>
        <dsp:cNvSpPr/>
      </dsp:nvSpPr>
      <dsp:spPr>
        <a:xfrm>
          <a:off x="581198" y="153094"/>
          <a:ext cx="3836416" cy="3836416"/>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7775ED-589D-8847-B625-59FE8E6708E7}">
      <dsp:nvSpPr>
        <dsp:cNvPr id="0" name=""/>
        <dsp:cNvSpPr/>
      </dsp:nvSpPr>
      <dsp:spPr>
        <a:xfrm>
          <a:off x="466593" y="153094"/>
          <a:ext cx="3836416" cy="3836416"/>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030E5-6363-F44F-A943-988D3E40D2E5}">
      <dsp:nvSpPr>
        <dsp:cNvPr id="0" name=""/>
        <dsp:cNvSpPr/>
      </dsp:nvSpPr>
      <dsp:spPr>
        <a:xfrm>
          <a:off x="466593" y="38489"/>
          <a:ext cx="3836416" cy="3836416"/>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58EF-E4F7-A248-B00E-B7DF57B8C0BD}">
      <dsp:nvSpPr>
        <dsp:cNvPr id="0" name=""/>
        <dsp:cNvSpPr/>
      </dsp:nvSpPr>
      <dsp:spPr>
        <a:xfrm>
          <a:off x="792526" y="249817"/>
          <a:ext cx="3413759" cy="3413759"/>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Stratification</a:t>
          </a:r>
        </a:p>
      </dsp:txBody>
      <dsp:txXfrm>
        <a:off x="2604664" y="957359"/>
        <a:ext cx="1259840" cy="934720"/>
      </dsp:txXfrm>
    </dsp:sp>
    <dsp:sp modelId="{853F67BF-76CE-3245-A481-743836C8D5E5}">
      <dsp:nvSpPr>
        <dsp:cNvPr id="0" name=""/>
        <dsp:cNvSpPr/>
      </dsp:nvSpPr>
      <dsp:spPr>
        <a:xfrm>
          <a:off x="792526" y="364422"/>
          <a:ext cx="3413759" cy="3413759"/>
        </a:xfrm>
        <a:prstGeom prst="pie">
          <a:avLst>
            <a:gd name="adj1" fmla="val 0"/>
            <a:gd name="adj2" fmla="val 54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u="sng" kern="1200" dirty="0"/>
            <a:t>Blinding</a:t>
          </a:r>
        </a:p>
      </dsp:txBody>
      <dsp:txXfrm>
        <a:off x="2604664" y="2135920"/>
        <a:ext cx="1259840" cy="934720"/>
      </dsp:txXfrm>
    </dsp:sp>
    <dsp:sp modelId="{C615B748-2831-2F43-9045-3926E2CEB160}">
      <dsp:nvSpPr>
        <dsp:cNvPr id="0" name=""/>
        <dsp:cNvSpPr/>
      </dsp:nvSpPr>
      <dsp:spPr>
        <a:xfrm>
          <a:off x="677921" y="364422"/>
          <a:ext cx="3413759" cy="3413759"/>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Intention to Treat</a:t>
          </a:r>
        </a:p>
      </dsp:txBody>
      <dsp:txXfrm>
        <a:off x="1019704" y="2135920"/>
        <a:ext cx="1259840" cy="934720"/>
      </dsp:txXfrm>
    </dsp:sp>
    <dsp:sp modelId="{D2F09544-03D0-4A49-91AF-488ADF744EA0}">
      <dsp:nvSpPr>
        <dsp:cNvPr id="0" name=""/>
        <dsp:cNvSpPr/>
      </dsp:nvSpPr>
      <dsp:spPr>
        <a:xfrm>
          <a:off x="677921" y="249817"/>
          <a:ext cx="3413759" cy="3413759"/>
        </a:xfrm>
        <a:prstGeom prst="pie">
          <a:avLst>
            <a:gd name="adj1" fmla="val 108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Randomization</a:t>
          </a:r>
        </a:p>
      </dsp:txBody>
      <dsp:txXfrm>
        <a:off x="1019704" y="957359"/>
        <a:ext cx="1259840" cy="934720"/>
      </dsp:txXfrm>
    </dsp:sp>
    <dsp:sp modelId="{09FD9BF8-BC22-794F-97DC-06095D1A4DE1}">
      <dsp:nvSpPr>
        <dsp:cNvPr id="0" name=""/>
        <dsp:cNvSpPr/>
      </dsp:nvSpPr>
      <dsp:spPr>
        <a:xfrm>
          <a:off x="581198" y="38489"/>
          <a:ext cx="3836416" cy="3836416"/>
        </a:xfrm>
        <a:prstGeom prst="circularArrow">
          <a:avLst>
            <a:gd name="adj1" fmla="val 5085"/>
            <a:gd name="adj2" fmla="val 327528"/>
            <a:gd name="adj3" fmla="val 21272472"/>
            <a:gd name="adj4" fmla="val 162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74AE7-AFEA-6A4C-BED0-392874070E8F}">
      <dsp:nvSpPr>
        <dsp:cNvPr id="0" name=""/>
        <dsp:cNvSpPr/>
      </dsp:nvSpPr>
      <dsp:spPr>
        <a:xfrm>
          <a:off x="581198" y="153094"/>
          <a:ext cx="3836416" cy="3836416"/>
        </a:xfrm>
        <a:prstGeom prst="circularArrow">
          <a:avLst>
            <a:gd name="adj1" fmla="val 5085"/>
            <a:gd name="adj2" fmla="val 327528"/>
            <a:gd name="adj3" fmla="val 5072472"/>
            <a:gd name="adj4" fmla="val 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7775ED-589D-8847-B625-59FE8E6708E7}">
      <dsp:nvSpPr>
        <dsp:cNvPr id="0" name=""/>
        <dsp:cNvSpPr/>
      </dsp:nvSpPr>
      <dsp:spPr>
        <a:xfrm>
          <a:off x="466593" y="153094"/>
          <a:ext cx="3836416" cy="3836416"/>
        </a:xfrm>
        <a:prstGeom prst="circularArrow">
          <a:avLst>
            <a:gd name="adj1" fmla="val 5085"/>
            <a:gd name="adj2" fmla="val 327528"/>
            <a:gd name="adj3" fmla="val 10472472"/>
            <a:gd name="adj4" fmla="val 54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030E5-6363-F44F-A943-988D3E40D2E5}">
      <dsp:nvSpPr>
        <dsp:cNvPr id="0" name=""/>
        <dsp:cNvSpPr/>
      </dsp:nvSpPr>
      <dsp:spPr>
        <a:xfrm>
          <a:off x="466593" y="38489"/>
          <a:ext cx="3836416" cy="3836416"/>
        </a:xfrm>
        <a:prstGeom prst="circularArrow">
          <a:avLst>
            <a:gd name="adj1" fmla="val 5085"/>
            <a:gd name="adj2" fmla="val 327528"/>
            <a:gd name="adj3" fmla="val 15872472"/>
            <a:gd name="adj4" fmla="val 108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699542"/>
            <a:ext cx="4032448" cy="403244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699542"/>
            <a:ext cx="4120456" cy="4032448"/>
          </a:xfrm>
        </p:spPr>
        <p:txBody>
          <a:bodyPr/>
          <a:lstStyle>
            <a:lvl1pPr>
              <a:defRPr sz="2400"/>
            </a:lvl1pPr>
            <a:lvl2pPr marL="173736" indent="-173736">
              <a:buFont typeface="Arial" panose="020B0604020202020204" pitchFamily="34" charset="0"/>
              <a:buChar char="•"/>
              <a:defRPr sz="28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323528" y="1131590"/>
            <a:ext cx="4104456" cy="365440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p:nvPr>
        </p:nvSpPr>
        <p:spPr>
          <a:xfrm>
            <a:off x="4716016" y="1131590"/>
            <a:ext cx="4104456" cy="365440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1" name="Text Placeholder 4"/>
          <p:cNvSpPr>
            <a:spLocks noGrp="1"/>
          </p:cNvSpPr>
          <p:nvPr>
            <p:ph type="body" sz="quarter" idx="13" hasCustomPrompt="1"/>
          </p:nvPr>
        </p:nvSpPr>
        <p:spPr>
          <a:xfrm>
            <a:off x="4716016" y="627534"/>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627534"/>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699542"/>
            <a:ext cx="8496300" cy="3438382"/>
          </a:xfrm>
        </p:spPr>
        <p:txBody>
          <a:bodyPr/>
          <a:lstStyle>
            <a:lvl1pPr marL="0" indent="0">
              <a:buNone/>
              <a:defRPr/>
            </a:lvl1pPr>
          </a:lstStyle>
          <a:p>
            <a:r>
              <a:rPr lang="en-US"/>
              <a:t>Click icon to add picture</a:t>
            </a:r>
            <a:endParaRPr lang="en-CA" dirty="0"/>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marL="0" indent="0" algn="ctr">
              <a:buNone/>
              <a:defRPr sz="2400"/>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323528" y="699543"/>
            <a:ext cx="8496944" cy="4032448"/>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1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8090048" y="205979"/>
            <a:ext cx="87444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7427168" cy="4472005"/>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3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23478"/>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699543"/>
            <a:ext cx="8496944" cy="4032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 id="2147483662" r:id="rId8"/>
    <p:sldLayoutId id="2147483655" r:id="rId9"/>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7800" indent="-177800"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jto.org/onco-stats" TargetMode="External"/><Relationship Id="rId2" Type="http://schemas.openxmlformats.org/officeDocument/2006/relationships/hyperlink" Target="https://www.fda.gov/media/71336/download" TargetMode="External"/><Relationship Id="rId1" Type="http://schemas.openxmlformats.org/officeDocument/2006/relationships/slideLayout" Target="../slideLayouts/slideLayout2.xml"/><Relationship Id="rId5" Type="http://schemas.openxmlformats.org/officeDocument/2006/relationships/hyperlink" Target="https://link.springer.com/book/10.1007/978-3-319-18539-2" TargetMode="External"/><Relationship Id="rId4" Type="http://schemas.openxmlformats.org/officeDocument/2006/relationships/hyperlink" Target="https://www.mdpi.com/2072-6694/15/19/467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3568" y="1059582"/>
            <a:ext cx="7776864" cy="2160240"/>
          </a:xfrm>
        </p:spPr>
        <p:txBody>
          <a:bodyPr>
            <a:normAutofit fontScale="92500" lnSpcReduction="10000"/>
          </a:bodyPr>
          <a:lstStyle/>
          <a:p>
            <a:r>
              <a:rPr lang="en-CA" dirty="0"/>
              <a:t>Plenary Session 2</a:t>
            </a:r>
          </a:p>
          <a:p>
            <a:r>
              <a:rPr lang="en-CA" dirty="0"/>
              <a:t>Statistics for Clinical Trials:</a:t>
            </a:r>
          </a:p>
          <a:p>
            <a:r>
              <a:rPr lang="en-CA" dirty="0"/>
              <a:t>Basics of a Phase III Trial</a:t>
            </a:r>
          </a:p>
          <a:p>
            <a:r>
              <a:rPr lang="en-CA" dirty="0"/>
              <a:t>Design</a:t>
            </a:r>
            <a:r>
              <a:rPr lang="zh-CN" altLang="en-US" dirty="0"/>
              <a:t> </a:t>
            </a:r>
            <a:r>
              <a:rPr lang="en-CA" altLang="zh-CN" dirty="0"/>
              <a:t>and Interpretation</a:t>
            </a:r>
            <a:endParaRPr lang="en-CA" dirty="0"/>
          </a:p>
        </p:txBody>
      </p:sp>
      <p:sp>
        <p:nvSpPr>
          <p:cNvPr id="4" name="Text Placeholder 3"/>
          <p:cNvSpPr>
            <a:spLocks noGrp="1"/>
          </p:cNvSpPr>
          <p:nvPr>
            <p:ph type="body" sz="quarter" idx="15"/>
          </p:nvPr>
        </p:nvSpPr>
        <p:spPr>
          <a:xfrm>
            <a:off x="683568" y="3363838"/>
            <a:ext cx="7776864" cy="1512168"/>
          </a:xfrm>
        </p:spPr>
        <p:txBody>
          <a:bodyPr>
            <a:normAutofit/>
          </a:bodyPr>
          <a:lstStyle/>
          <a:p>
            <a:r>
              <a:rPr lang="en-CA" dirty="0"/>
              <a:t>Wei Tu PhD</a:t>
            </a:r>
          </a:p>
          <a:p>
            <a:r>
              <a:rPr lang="en-CA" dirty="0"/>
              <a:t>Senior Biostatistician, CCTG; Assistant Professor, Queen’s University</a:t>
            </a:r>
          </a:p>
          <a:p>
            <a:pPr algn="ctr"/>
            <a:r>
              <a:rPr lang="en-CA" dirty="0"/>
              <a:t>CCTG New Investigator Clinical Trials Course, Aug 21</a:t>
            </a:r>
            <a:r>
              <a:rPr lang="en-CA" baseline="30000" dirty="0"/>
              <a:t>st</a:t>
            </a:r>
            <a:r>
              <a:rPr lang="en-CA" dirty="0"/>
              <a:t>, 2024.</a:t>
            </a:r>
          </a:p>
          <a:p>
            <a:pPr algn="ctr"/>
            <a:r>
              <a:rPr lang="en-CA" dirty="0"/>
              <a:t>Kingston, ON</a:t>
            </a:r>
          </a:p>
          <a:p>
            <a:endParaRPr lang="en-CA" dirty="0"/>
          </a:p>
        </p:txBody>
      </p:sp>
    </p:spTree>
    <p:extLst>
      <p:ext uri="{BB962C8B-B14F-4D97-AF65-F5344CB8AC3E}">
        <p14:creationId xmlns:p14="http://schemas.microsoft.com/office/powerpoint/2010/main" val="168270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2BE2-9328-990A-769A-B1174D12D104}"/>
              </a:ext>
            </a:extLst>
          </p:cNvPr>
          <p:cNvSpPr>
            <a:spLocks noGrp="1"/>
          </p:cNvSpPr>
          <p:nvPr>
            <p:ph type="title"/>
          </p:nvPr>
        </p:nvSpPr>
        <p:spPr/>
        <p:txBody>
          <a:bodyPr/>
          <a:lstStyle/>
          <a:p>
            <a:r>
              <a:rPr lang="en-US" dirty="0"/>
              <a:t>Randomization ratio: 1:1 or 2:1</a:t>
            </a:r>
          </a:p>
        </p:txBody>
      </p:sp>
      <p:sp>
        <p:nvSpPr>
          <p:cNvPr id="4" name="Slide Number Placeholder 3">
            <a:extLst>
              <a:ext uri="{FF2B5EF4-FFF2-40B4-BE49-F238E27FC236}">
                <a16:creationId xmlns:a16="http://schemas.microsoft.com/office/drawing/2014/main" id="{F3342682-08C0-8323-4F91-A345FE3B9A35}"/>
              </a:ext>
            </a:extLst>
          </p:cNvPr>
          <p:cNvSpPr>
            <a:spLocks noGrp="1"/>
          </p:cNvSpPr>
          <p:nvPr>
            <p:ph type="sldNum" sz="quarter" idx="12"/>
          </p:nvPr>
        </p:nvSpPr>
        <p:spPr/>
        <p:txBody>
          <a:bodyPr>
            <a:normAutofit lnSpcReduction="10000"/>
          </a:bodyPr>
          <a:lstStyle/>
          <a:p>
            <a:fld id="{2754ED01-E2A0-4C1E-8E21-014B99041579}" type="slidenum">
              <a:rPr lang="en-US" smtClean="0"/>
              <a:pPr/>
              <a:t>10</a:t>
            </a:fld>
            <a:endParaRPr lang="en-US"/>
          </a:p>
        </p:txBody>
      </p:sp>
      <p:sp>
        <p:nvSpPr>
          <p:cNvPr id="7" name="TextBox 6">
            <a:extLst>
              <a:ext uri="{FF2B5EF4-FFF2-40B4-BE49-F238E27FC236}">
                <a16:creationId xmlns:a16="http://schemas.microsoft.com/office/drawing/2014/main" id="{D24011BF-67F6-C10D-89C6-463BFA629F3A}"/>
              </a:ext>
            </a:extLst>
          </p:cNvPr>
          <p:cNvSpPr txBox="1"/>
          <p:nvPr/>
        </p:nvSpPr>
        <p:spPr>
          <a:xfrm>
            <a:off x="395536" y="507840"/>
            <a:ext cx="4536503" cy="4308872"/>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1:1 randomization is the most efficient statistically. Sample size increase with 2:1. Magnitude of increase depends on design; rule of thumb is about 10-20%. </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Key rationale for 2:1 is that it might be appealing to patients, thus accrual rates might be higher. </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However, one needs to balance whether the assumed higher accrual rates might result in a shorter trial considering sample size increase, especially in time-to-event endpoints since number of events drives power. </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2:1 provides more data in experimental arm, might be appropriate when need enough patients in different biomarker subgroups. </a:t>
            </a: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2:1 might suggest SOC arm is inferior, hence may result in more drop out or nonadherence. </a:t>
            </a:r>
          </a:p>
          <a:p>
            <a:pPr marL="342900" indent="-3429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1FB74552-EAA8-72C2-7D2E-E476D375FC5A}"/>
              </a:ext>
            </a:extLst>
          </p:cNvPr>
          <p:cNvPicPr>
            <a:picLocks noChangeAspect="1"/>
          </p:cNvPicPr>
          <p:nvPr/>
        </p:nvPicPr>
        <p:blipFill>
          <a:blip r:embed="rId2"/>
          <a:stretch>
            <a:fillRect/>
          </a:stretch>
        </p:blipFill>
        <p:spPr>
          <a:xfrm>
            <a:off x="4932039" y="684917"/>
            <a:ext cx="3568489" cy="3723934"/>
          </a:xfrm>
          <a:prstGeom prst="rect">
            <a:avLst/>
          </a:prstGeom>
        </p:spPr>
      </p:pic>
      <p:sp>
        <p:nvSpPr>
          <p:cNvPr id="10" name="TextBox 9">
            <a:extLst>
              <a:ext uri="{FF2B5EF4-FFF2-40B4-BE49-F238E27FC236}">
                <a16:creationId xmlns:a16="http://schemas.microsoft.com/office/drawing/2014/main" id="{FD2EE83D-9939-EA44-C3FD-385BC1ADD19E}"/>
              </a:ext>
            </a:extLst>
          </p:cNvPr>
          <p:cNvSpPr txBox="1"/>
          <p:nvPr/>
        </p:nvSpPr>
        <p:spPr>
          <a:xfrm>
            <a:off x="4947905" y="4478158"/>
            <a:ext cx="3568489" cy="338554"/>
          </a:xfrm>
          <a:prstGeom prst="rect">
            <a:avLst/>
          </a:prstGeom>
          <a:noFill/>
        </p:spPr>
        <p:txBody>
          <a:bodyPr wrap="square">
            <a:spAutoFit/>
          </a:bodyPr>
          <a:lstStyle/>
          <a:p>
            <a:r>
              <a:rPr lang="en-CA" sz="800" b="0" i="0" u="none" strike="noStrike" dirty="0" err="1">
                <a:solidFill>
                  <a:srgbClr val="222222"/>
                </a:solidFill>
                <a:effectLst/>
                <a:latin typeface="Arial" panose="020B0604020202020204" pitchFamily="34" charset="0"/>
              </a:rPr>
              <a:t>Freidlin</a:t>
            </a:r>
            <a:r>
              <a:rPr lang="en-CA" sz="800" b="0" i="0" u="none" strike="noStrike" dirty="0">
                <a:solidFill>
                  <a:srgbClr val="222222"/>
                </a:solidFill>
                <a:effectLst/>
                <a:latin typeface="Arial" panose="020B0604020202020204" pitchFamily="34" charset="0"/>
              </a:rPr>
              <a:t>, Boris, and Edward L. Korn. "Two-to-One Randomization: Rarely Advisable." </a:t>
            </a:r>
            <a:r>
              <a:rPr lang="en-CA" sz="800" b="0" i="1" u="none" strike="noStrike" dirty="0">
                <a:solidFill>
                  <a:srgbClr val="222222"/>
                </a:solidFill>
                <a:effectLst/>
                <a:latin typeface="Arial" panose="020B0604020202020204" pitchFamily="34" charset="0"/>
              </a:rPr>
              <a:t>JCO Oncology Practice</a:t>
            </a:r>
            <a:r>
              <a:rPr lang="en-CA" sz="800" b="0" i="0" u="none" strike="noStrike" dirty="0">
                <a:solidFill>
                  <a:srgbClr val="222222"/>
                </a:solidFill>
                <a:effectLst/>
                <a:latin typeface="Arial" panose="020B0604020202020204" pitchFamily="34" charset="0"/>
              </a:rPr>
              <a:t> (2024): OP-24.</a:t>
            </a:r>
            <a:endParaRPr lang="en-US" sz="800" dirty="0"/>
          </a:p>
        </p:txBody>
      </p:sp>
      <p:sp>
        <p:nvSpPr>
          <p:cNvPr id="11" name="Rectangle 10">
            <a:extLst>
              <a:ext uri="{FF2B5EF4-FFF2-40B4-BE49-F238E27FC236}">
                <a16:creationId xmlns:a16="http://schemas.microsoft.com/office/drawing/2014/main" id="{7D19208B-732D-491D-C0C1-F674F922BC4F}"/>
              </a:ext>
            </a:extLst>
          </p:cNvPr>
          <p:cNvSpPr/>
          <p:nvPr/>
        </p:nvSpPr>
        <p:spPr>
          <a:xfrm>
            <a:off x="7838509" y="1779662"/>
            <a:ext cx="350627" cy="21602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519136"/>
                </a:solidFill>
              </a:ln>
              <a:solidFill>
                <a:srgbClr val="C00000"/>
              </a:solidFill>
            </a:endParaRPr>
          </a:p>
        </p:txBody>
      </p:sp>
      <p:sp>
        <p:nvSpPr>
          <p:cNvPr id="12" name="Rectangle 11">
            <a:extLst>
              <a:ext uri="{FF2B5EF4-FFF2-40B4-BE49-F238E27FC236}">
                <a16:creationId xmlns:a16="http://schemas.microsoft.com/office/drawing/2014/main" id="{62B81669-B905-D34F-EDC5-B7F517E2FAC7}"/>
              </a:ext>
            </a:extLst>
          </p:cNvPr>
          <p:cNvSpPr/>
          <p:nvPr/>
        </p:nvSpPr>
        <p:spPr>
          <a:xfrm>
            <a:off x="7838509" y="2662276"/>
            <a:ext cx="350627" cy="154257"/>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519136"/>
                </a:solidFill>
              </a:ln>
              <a:solidFill>
                <a:srgbClr val="C00000"/>
              </a:solidFill>
            </a:endParaRPr>
          </a:p>
        </p:txBody>
      </p:sp>
      <p:sp>
        <p:nvSpPr>
          <p:cNvPr id="14" name="Rectangle 13">
            <a:extLst>
              <a:ext uri="{FF2B5EF4-FFF2-40B4-BE49-F238E27FC236}">
                <a16:creationId xmlns:a16="http://schemas.microsoft.com/office/drawing/2014/main" id="{93B0F638-62C1-AD86-CC97-3B33485F4E2A}"/>
              </a:ext>
            </a:extLst>
          </p:cNvPr>
          <p:cNvSpPr/>
          <p:nvPr/>
        </p:nvSpPr>
        <p:spPr>
          <a:xfrm>
            <a:off x="7830832" y="3219822"/>
            <a:ext cx="350627" cy="154257"/>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519136"/>
                </a:solidFill>
              </a:ln>
              <a:solidFill>
                <a:srgbClr val="C00000"/>
              </a:solidFill>
            </a:endParaRPr>
          </a:p>
        </p:txBody>
      </p:sp>
    </p:spTree>
    <p:extLst>
      <p:ext uri="{BB962C8B-B14F-4D97-AF65-F5344CB8AC3E}">
        <p14:creationId xmlns:p14="http://schemas.microsoft.com/office/powerpoint/2010/main" val="18152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3D34-72C8-2EBB-C00B-1A0CA8CC8C44}"/>
              </a:ext>
            </a:extLst>
          </p:cNvPr>
          <p:cNvSpPr>
            <a:spLocks noGrp="1"/>
          </p:cNvSpPr>
          <p:nvPr>
            <p:ph type="title"/>
          </p:nvPr>
        </p:nvSpPr>
        <p:spPr/>
        <p:txBody>
          <a:bodyPr/>
          <a:lstStyle/>
          <a:p>
            <a:r>
              <a:rPr lang="en-US" dirty="0"/>
              <a:t>Systematic review of randomization techniques</a:t>
            </a:r>
          </a:p>
        </p:txBody>
      </p:sp>
      <p:pic>
        <p:nvPicPr>
          <p:cNvPr id="5" name="Content Placeholder 4">
            <a:extLst>
              <a:ext uri="{FF2B5EF4-FFF2-40B4-BE49-F238E27FC236}">
                <a16:creationId xmlns:a16="http://schemas.microsoft.com/office/drawing/2014/main" id="{5755C357-C384-C993-DB81-2B920A41EE19}"/>
              </a:ext>
            </a:extLst>
          </p:cNvPr>
          <p:cNvPicPr>
            <a:picLocks noGrp="1" noChangeAspect="1"/>
          </p:cNvPicPr>
          <p:nvPr>
            <p:ph idx="1"/>
          </p:nvPr>
        </p:nvPicPr>
        <p:blipFill>
          <a:blip r:embed="rId2"/>
          <a:stretch>
            <a:fillRect/>
          </a:stretch>
        </p:blipFill>
        <p:spPr>
          <a:xfrm>
            <a:off x="395536" y="576699"/>
            <a:ext cx="5289751" cy="4032250"/>
          </a:xfrm>
          <a:prstGeom prst="rect">
            <a:avLst/>
          </a:prstGeom>
        </p:spPr>
      </p:pic>
      <p:sp>
        <p:nvSpPr>
          <p:cNvPr id="4" name="Slide Number Placeholder 3">
            <a:extLst>
              <a:ext uri="{FF2B5EF4-FFF2-40B4-BE49-F238E27FC236}">
                <a16:creationId xmlns:a16="http://schemas.microsoft.com/office/drawing/2014/main" id="{20FDAA55-FDD1-0D58-D4F1-562F3370F2C2}"/>
              </a:ext>
            </a:extLst>
          </p:cNvPr>
          <p:cNvSpPr>
            <a:spLocks noGrp="1"/>
          </p:cNvSpPr>
          <p:nvPr>
            <p:ph type="sldNum" sz="quarter" idx="12"/>
          </p:nvPr>
        </p:nvSpPr>
        <p:spPr/>
        <p:txBody>
          <a:bodyPr>
            <a:normAutofit lnSpcReduction="10000"/>
          </a:bodyPr>
          <a:lstStyle/>
          <a:p>
            <a:fld id="{2754ED01-E2A0-4C1E-8E21-014B99041579}" type="slidenum">
              <a:rPr lang="en-US" smtClean="0"/>
              <a:pPr/>
              <a:t>11</a:t>
            </a:fld>
            <a:endParaRPr lang="en-US"/>
          </a:p>
        </p:txBody>
      </p:sp>
      <p:sp>
        <p:nvSpPr>
          <p:cNvPr id="6" name="TextBox 5">
            <a:extLst>
              <a:ext uri="{FF2B5EF4-FFF2-40B4-BE49-F238E27FC236}">
                <a16:creationId xmlns:a16="http://schemas.microsoft.com/office/drawing/2014/main" id="{55E2766E-9FDF-F364-125E-D4A8FE63703E}"/>
              </a:ext>
            </a:extLst>
          </p:cNvPr>
          <p:cNvSpPr txBox="1"/>
          <p:nvPr/>
        </p:nvSpPr>
        <p:spPr>
          <a:xfrm>
            <a:off x="5868144" y="1002089"/>
            <a:ext cx="3146634"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330</a:t>
            </a:r>
            <a:r>
              <a:rPr lang="en-US" dirty="0">
                <a:latin typeface="Calibri" panose="020F0502020204030204" pitchFamily="34" charset="0"/>
                <a:cs typeface="Calibri" panose="020F0502020204030204" pitchFamily="34" charset="0"/>
              </a:rPr>
              <a:t> RCTs published in BMJ, JAMA, NEJM, the Lancet in 2019. Include not just oncology trials. </a:t>
            </a: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Block stratified</a:t>
            </a:r>
            <a:r>
              <a:rPr lang="en-US" dirty="0">
                <a:latin typeface="Calibri" panose="020F0502020204030204" pitchFamily="34" charset="0"/>
                <a:cs typeface="Calibri" panose="020F0502020204030204" pitchFamily="34" charset="0"/>
              </a:rPr>
              <a:t> randomization was the most used (49%) technique.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Stratification and minimization seems to be used in larger multicenter trials. </a:t>
            </a:r>
          </a:p>
        </p:txBody>
      </p:sp>
      <p:sp>
        <p:nvSpPr>
          <p:cNvPr id="10" name="TextBox 9">
            <a:extLst>
              <a:ext uri="{FF2B5EF4-FFF2-40B4-BE49-F238E27FC236}">
                <a16:creationId xmlns:a16="http://schemas.microsoft.com/office/drawing/2014/main" id="{E597CC5F-E097-A3F4-8005-0F1EBE775F3C}"/>
              </a:ext>
            </a:extLst>
          </p:cNvPr>
          <p:cNvSpPr txBox="1"/>
          <p:nvPr/>
        </p:nvSpPr>
        <p:spPr>
          <a:xfrm>
            <a:off x="2411760" y="4650690"/>
            <a:ext cx="3222104" cy="369332"/>
          </a:xfrm>
          <a:prstGeom prst="rect">
            <a:avLst/>
          </a:prstGeom>
          <a:noFill/>
        </p:spPr>
        <p:txBody>
          <a:bodyPr wrap="square">
            <a:spAutoFit/>
          </a:bodyPr>
          <a:lstStyle/>
          <a:p>
            <a:r>
              <a:rPr lang="en-CA" sz="600" b="0" i="0" u="none" strike="noStrike" dirty="0">
                <a:solidFill>
                  <a:srgbClr val="222222"/>
                </a:solidFill>
                <a:effectLst/>
                <a:latin typeface="Arial" panose="020B0604020202020204" pitchFamily="34" charset="0"/>
              </a:rPr>
              <a:t>Bruce, Cydney L., et al. "A systematic review of randomisation method use in RCTs and association of trial design characteristics with method selection." </a:t>
            </a:r>
            <a:r>
              <a:rPr lang="en-CA" sz="600" b="0" i="1" u="none" strike="noStrike" dirty="0">
                <a:solidFill>
                  <a:srgbClr val="222222"/>
                </a:solidFill>
                <a:effectLst/>
                <a:latin typeface="Arial" panose="020B0604020202020204" pitchFamily="34" charset="0"/>
              </a:rPr>
              <a:t>BMC Medical Research Methodology</a:t>
            </a:r>
            <a:r>
              <a:rPr lang="en-CA" sz="600" b="0" i="0" u="none" strike="noStrike" dirty="0">
                <a:solidFill>
                  <a:srgbClr val="222222"/>
                </a:solidFill>
                <a:effectLst/>
                <a:latin typeface="Arial" panose="020B0604020202020204" pitchFamily="34" charset="0"/>
              </a:rPr>
              <a:t> 22.1 (2022): 314.</a:t>
            </a:r>
            <a:endParaRPr lang="en-US" sz="600" dirty="0"/>
          </a:p>
        </p:txBody>
      </p:sp>
      <p:sp>
        <p:nvSpPr>
          <p:cNvPr id="12" name="Rectangle 11">
            <a:extLst>
              <a:ext uri="{FF2B5EF4-FFF2-40B4-BE49-F238E27FC236}">
                <a16:creationId xmlns:a16="http://schemas.microsoft.com/office/drawing/2014/main" id="{80E9239F-5ACD-46D4-4C8C-44D0F16E4BAC}"/>
              </a:ext>
            </a:extLst>
          </p:cNvPr>
          <p:cNvSpPr/>
          <p:nvPr/>
        </p:nvSpPr>
        <p:spPr>
          <a:xfrm>
            <a:off x="4355976" y="1779662"/>
            <a:ext cx="350627" cy="21602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519136"/>
                </a:solidFill>
              </a:ln>
              <a:solidFill>
                <a:srgbClr val="C00000"/>
              </a:solidFill>
            </a:endParaRPr>
          </a:p>
        </p:txBody>
      </p:sp>
    </p:spTree>
    <p:extLst>
      <p:ext uri="{BB962C8B-B14F-4D97-AF65-F5344CB8AC3E}">
        <p14:creationId xmlns:p14="http://schemas.microsoft.com/office/powerpoint/2010/main" val="18789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AC46B-BA0E-72D7-6675-B441A6079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FCEAA-FC5C-C771-072D-D9D45A64CADA}"/>
              </a:ext>
            </a:extLst>
          </p:cNvPr>
          <p:cNvSpPr>
            <a:spLocks noGrp="1"/>
          </p:cNvSpPr>
          <p:nvPr>
            <p:ph type="title"/>
          </p:nvPr>
        </p:nvSpPr>
        <p:spPr/>
        <p:txBody>
          <a:bodyPr/>
          <a:lstStyle/>
          <a:p>
            <a:r>
              <a:rPr lang="en-US" dirty="0"/>
              <a:t>Strategies to reduce bias: stratification</a:t>
            </a:r>
          </a:p>
        </p:txBody>
      </p:sp>
      <p:sp>
        <p:nvSpPr>
          <p:cNvPr id="4" name="Slide Number Placeholder 3">
            <a:extLst>
              <a:ext uri="{FF2B5EF4-FFF2-40B4-BE49-F238E27FC236}">
                <a16:creationId xmlns:a16="http://schemas.microsoft.com/office/drawing/2014/main" id="{18AA5F2C-B6CD-39B7-2A59-644C8638210F}"/>
              </a:ext>
            </a:extLst>
          </p:cNvPr>
          <p:cNvSpPr>
            <a:spLocks noGrp="1"/>
          </p:cNvSpPr>
          <p:nvPr>
            <p:ph type="sldNum" sz="quarter" idx="12"/>
          </p:nvPr>
        </p:nvSpPr>
        <p:spPr/>
        <p:txBody>
          <a:bodyPr>
            <a:normAutofit lnSpcReduction="10000"/>
          </a:bodyPr>
          <a:lstStyle/>
          <a:p>
            <a:fld id="{2754ED01-E2A0-4C1E-8E21-014B99041579}" type="slidenum">
              <a:rPr lang="en-US" smtClean="0"/>
              <a:pPr/>
              <a:t>12</a:t>
            </a:fld>
            <a:endParaRPr lang="en-US"/>
          </a:p>
        </p:txBody>
      </p:sp>
      <p:graphicFrame>
        <p:nvGraphicFramePr>
          <p:cNvPr id="5" name="Diagram 4">
            <a:extLst>
              <a:ext uri="{FF2B5EF4-FFF2-40B4-BE49-F238E27FC236}">
                <a16:creationId xmlns:a16="http://schemas.microsoft.com/office/drawing/2014/main" id="{1B02933F-4284-8481-96EE-3BE72F05B5F5}"/>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CB71769A-1519-E804-6F11-5DF35D23B2DA}"/>
              </a:ext>
            </a:extLst>
          </p:cNvPr>
          <p:cNvGraphicFramePr/>
          <p:nvPr>
            <p:extLst>
              <p:ext uri="{D42A27DB-BD31-4B8C-83A1-F6EECF244321}">
                <p14:modId xmlns:p14="http://schemas.microsoft.com/office/powerpoint/2010/main" val="736226040"/>
              </p:ext>
            </p:extLst>
          </p:nvPr>
        </p:nvGraphicFramePr>
        <p:xfrm>
          <a:off x="2040396" y="530486"/>
          <a:ext cx="49202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0067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894D-13E7-2D28-AE0F-505B2378BDB9}"/>
              </a:ext>
            </a:extLst>
          </p:cNvPr>
          <p:cNvSpPr>
            <a:spLocks noGrp="1"/>
          </p:cNvSpPr>
          <p:nvPr>
            <p:ph type="title"/>
          </p:nvPr>
        </p:nvSpPr>
        <p:spPr/>
        <p:txBody>
          <a:bodyPr/>
          <a:lstStyle/>
          <a:p>
            <a:r>
              <a:rPr lang="en-US" dirty="0">
                <a:cs typeface="Calibri" panose="020F0502020204030204" pitchFamily="34" charset="0"/>
              </a:rPr>
              <a:t>Stratification</a:t>
            </a:r>
          </a:p>
        </p:txBody>
      </p:sp>
      <p:sp>
        <p:nvSpPr>
          <p:cNvPr id="4" name="Slide Number Placeholder 3">
            <a:extLst>
              <a:ext uri="{FF2B5EF4-FFF2-40B4-BE49-F238E27FC236}">
                <a16:creationId xmlns:a16="http://schemas.microsoft.com/office/drawing/2014/main" id="{B6953D27-6F53-83F4-D6FC-587E4CDF2FBC}"/>
              </a:ext>
            </a:extLst>
          </p:cNvPr>
          <p:cNvSpPr>
            <a:spLocks noGrp="1"/>
          </p:cNvSpPr>
          <p:nvPr>
            <p:ph type="sldNum" sz="quarter" idx="12"/>
          </p:nvPr>
        </p:nvSpPr>
        <p:spPr/>
        <p:txBody>
          <a:bodyPr>
            <a:normAutofit lnSpcReduction="10000"/>
          </a:bodyPr>
          <a:lstStyle/>
          <a:p>
            <a:fld id="{2754ED01-E2A0-4C1E-8E21-014B99041579}" type="slidenum">
              <a:rPr lang="en-US" smtClean="0">
                <a:latin typeface="Calibri" panose="020F0502020204030204" pitchFamily="34" charset="0"/>
                <a:cs typeface="Calibri" panose="020F0502020204030204" pitchFamily="34" charset="0"/>
              </a:rPr>
              <a:pPr/>
              <a:t>13</a:t>
            </a:fld>
            <a:endParaRPr lang="en-US">
              <a:latin typeface="Calibri" panose="020F0502020204030204" pitchFamily="34" charset="0"/>
              <a:cs typeface="Calibri" panose="020F0502020204030204" pitchFamily="34" charset="0"/>
            </a:endParaRPr>
          </a:p>
        </p:txBody>
      </p:sp>
      <p:pic>
        <p:nvPicPr>
          <p:cNvPr id="5124" name="Picture 4">
            <a:extLst>
              <a:ext uri="{FF2B5EF4-FFF2-40B4-BE49-F238E27FC236}">
                <a16:creationId xmlns:a16="http://schemas.microsoft.com/office/drawing/2014/main" id="{BD850019-C321-2ADE-0DBF-E18BA4E50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703360"/>
            <a:ext cx="5131883" cy="23004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03AC73-E83D-D6BA-DA22-1AC94B37B193}"/>
              </a:ext>
            </a:extLst>
          </p:cNvPr>
          <p:cNvSpPr txBox="1"/>
          <p:nvPr/>
        </p:nvSpPr>
        <p:spPr>
          <a:xfrm>
            <a:off x="5444306" y="824681"/>
            <a:ext cx="3459652"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Stratification can (slightly) improve statistical power when factors strongly affect endpoint and there exists large treatment effect (by reducing variability);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Stratification is probability unnecessary for larger trials;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Stratification factors needs to be accounted for in trial analysis. (P-value overestimates if not).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Keep the number of strata small! </a:t>
            </a:r>
          </a:p>
        </p:txBody>
      </p:sp>
      <p:sp>
        <p:nvSpPr>
          <p:cNvPr id="10" name="TextBox 9">
            <a:extLst>
              <a:ext uri="{FF2B5EF4-FFF2-40B4-BE49-F238E27FC236}">
                <a16:creationId xmlns:a16="http://schemas.microsoft.com/office/drawing/2014/main" id="{32270777-6464-FE17-B516-D94E1771F221}"/>
              </a:ext>
            </a:extLst>
          </p:cNvPr>
          <p:cNvSpPr txBox="1"/>
          <p:nvPr/>
        </p:nvSpPr>
        <p:spPr>
          <a:xfrm>
            <a:off x="395536" y="3363838"/>
            <a:ext cx="4572000"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Balance key prognostic factors, especially in smaller trials;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Enable subgroup analysis;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Results in more data collection burden.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99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A588-DB44-98B3-DC99-F73B3DC6B419}"/>
              </a:ext>
            </a:extLst>
          </p:cNvPr>
          <p:cNvSpPr>
            <a:spLocks noGrp="1"/>
          </p:cNvSpPr>
          <p:nvPr>
            <p:ph type="title"/>
          </p:nvPr>
        </p:nvSpPr>
        <p:spPr/>
        <p:txBody>
          <a:bodyPr/>
          <a:lstStyle/>
          <a:p>
            <a:r>
              <a:rPr lang="en-US" dirty="0"/>
              <a:t>Systematic review of stratification </a:t>
            </a:r>
          </a:p>
        </p:txBody>
      </p:sp>
      <p:sp>
        <p:nvSpPr>
          <p:cNvPr id="4" name="Slide Number Placeholder 3">
            <a:extLst>
              <a:ext uri="{FF2B5EF4-FFF2-40B4-BE49-F238E27FC236}">
                <a16:creationId xmlns:a16="http://schemas.microsoft.com/office/drawing/2014/main" id="{40F72E4C-8CB0-10AE-8776-32331CE80008}"/>
              </a:ext>
            </a:extLst>
          </p:cNvPr>
          <p:cNvSpPr>
            <a:spLocks noGrp="1"/>
          </p:cNvSpPr>
          <p:nvPr>
            <p:ph type="sldNum" sz="quarter" idx="12"/>
          </p:nvPr>
        </p:nvSpPr>
        <p:spPr/>
        <p:txBody>
          <a:bodyPr>
            <a:normAutofit lnSpcReduction="10000"/>
          </a:bodyPr>
          <a:lstStyle/>
          <a:p>
            <a:fld id="{2754ED01-E2A0-4C1E-8E21-014B99041579}" type="slidenum">
              <a:rPr lang="en-US" smtClean="0"/>
              <a:pPr/>
              <a:t>14</a:t>
            </a:fld>
            <a:endParaRPr lang="en-US"/>
          </a:p>
        </p:txBody>
      </p:sp>
      <p:pic>
        <p:nvPicPr>
          <p:cNvPr id="6146" name="Picture 2" descr="Fig. 2">
            <a:extLst>
              <a:ext uri="{FF2B5EF4-FFF2-40B4-BE49-F238E27FC236}">
                <a16:creationId xmlns:a16="http://schemas.microsoft.com/office/drawing/2014/main" id="{319F997C-51F0-3070-D102-F243749F6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23091"/>
            <a:ext cx="5047531" cy="3671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4EA10B-3D88-B6FE-0DC1-E19939DE89E4}"/>
              </a:ext>
            </a:extLst>
          </p:cNvPr>
          <p:cNvSpPr txBox="1"/>
          <p:nvPr/>
        </p:nvSpPr>
        <p:spPr>
          <a:xfrm>
            <a:off x="2153851" y="4447380"/>
            <a:ext cx="3222104" cy="369332"/>
          </a:xfrm>
          <a:prstGeom prst="rect">
            <a:avLst/>
          </a:prstGeom>
          <a:noFill/>
        </p:spPr>
        <p:txBody>
          <a:bodyPr wrap="square">
            <a:spAutoFit/>
          </a:bodyPr>
          <a:lstStyle/>
          <a:p>
            <a:r>
              <a:rPr lang="en-CA" sz="600" b="0" i="0" u="none" strike="noStrike" dirty="0">
                <a:solidFill>
                  <a:srgbClr val="222222"/>
                </a:solidFill>
                <a:effectLst/>
                <a:latin typeface="Arial" panose="020B0604020202020204" pitchFamily="34" charset="0"/>
              </a:rPr>
              <a:t>Bruce, Cydney L., et al. "A systematic review of randomisation method use in RCTs and association of trial design characteristics with method selection." </a:t>
            </a:r>
            <a:r>
              <a:rPr lang="en-CA" sz="600" b="0" i="1" u="none" strike="noStrike" dirty="0">
                <a:solidFill>
                  <a:srgbClr val="222222"/>
                </a:solidFill>
                <a:effectLst/>
                <a:latin typeface="Arial" panose="020B0604020202020204" pitchFamily="34" charset="0"/>
              </a:rPr>
              <a:t>BMC Medical Research Methodology</a:t>
            </a:r>
            <a:r>
              <a:rPr lang="en-CA" sz="600" b="0" i="0" u="none" strike="noStrike" dirty="0">
                <a:solidFill>
                  <a:srgbClr val="222222"/>
                </a:solidFill>
                <a:effectLst/>
                <a:latin typeface="Arial" panose="020B0604020202020204" pitchFamily="34" charset="0"/>
              </a:rPr>
              <a:t> 22.1 (2022): 314.</a:t>
            </a:r>
            <a:endParaRPr lang="en-US" sz="600" dirty="0"/>
          </a:p>
        </p:txBody>
      </p:sp>
      <p:sp>
        <p:nvSpPr>
          <p:cNvPr id="6" name="TextBox 5">
            <a:extLst>
              <a:ext uri="{FF2B5EF4-FFF2-40B4-BE49-F238E27FC236}">
                <a16:creationId xmlns:a16="http://schemas.microsoft.com/office/drawing/2014/main" id="{4EF38462-B786-B007-70B0-03AFDC415E4F}"/>
              </a:ext>
            </a:extLst>
          </p:cNvPr>
          <p:cNvSpPr txBox="1"/>
          <p:nvPr/>
        </p:nvSpPr>
        <p:spPr>
          <a:xfrm>
            <a:off x="5786157" y="754061"/>
            <a:ext cx="3146634"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Usually, 2-4 stratification factors are used.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Minimization can accommodate a larger number of stratification factors.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Stratification and minimization seems to be used in larger multicenter trials.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CCTG P3 trial standard is minimization. </a:t>
            </a:r>
          </a:p>
        </p:txBody>
      </p:sp>
    </p:spTree>
    <p:extLst>
      <p:ext uri="{BB962C8B-B14F-4D97-AF65-F5344CB8AC3E}">
        <p14:creationId xmlns:p14="http://schemas.microsoft.com/office/powerpoint/2010/main" val="60260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140C-C0F0-2847-2466-63EFBC14C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EB315-9B6F-30F7-5404-71D1B59495A7}"/>
              </a:ext>
            </a:extLst>
          </p:cNvPr>
          <p:cNvSpPr>
            <a:spLocks noGrp="1"/>
          </p:cNvSpPr>
          <p:nvPr>
            <p:ph type="title"/>
          </p:nvPr>
        </p:nvSpPr>
        <p:spPr/>
        <p:txBody>
          <a:bodyPr/>
          <a:lstStyle/>
          <a:p>
            <a:r>
              <a:rPr lang="en-US" dirty="0"/>
              <a:t>Strategies to reduce bias: blinding</a:t>
            </a:r>
          </a:p>
        </p:txBody>
      </p:sp>
      <p:sp>
        <p:nvSpPr>
          <p:cNvPr id="4" name="Slide Number Placeholder 3">
            <a:extLst>
              <a:ext uri="{FF2B5EF4-FFF2-40B4-BE49-F238E27FC236}">
                <a16:creationId xmlns:a16="http://schemas.microsoft.com/office/drawing/2014/main" id="{84AD73E0-4636-7201-B750-20F0CAFC55AE}"/>
              </a:ext>
            </a:extLst>
          </p:cNvPr>
          <p:cNvSpPr>
            <a:spLocks noGrp="1"/>
          </p:cNvSpPr>
          <p:nvPr>
            <p:ph type="sldNum" sz="quarter" idx="12"/>
          </p:nvPr>
        </p:nvSpPr>
        <p:spPr/>
        <p:txBody>
          <a:bodyPr>
            <a:normAutofit lnSpcReduction="10000"/>
          </a:bodyPr>
          <a:lstStyle/>
          <a:p>
            <a:fld id="{2754ED01-E2A0-4C1E-8E21-014B99041579}" type="slidenum">
              <a:rPr lang="en-US" smtClean="0"/>
              <a:pPr/>
              <a:t>15</a:t>
            </a:fld>
            <a:endParaRPr lang="en-US"/>
          </a:p>
        </p:txBody>
      </p:sp>
      <p:graphicFrame>
        <p:nvGraphicFramePr>
          <p:cNvPr id="5" name="Diagram 4">
            <a:extLst>
              <a:ext uri="{FF2B5EF4-FFF2-40B4-BE49-F238E27FC236}">
                <a16:creationId xmlns:a16="http://schemas.microsoft.com/office/drawing/2014/main" id="{51F4F1E2-AAA6-0FCB-A03B-516BF2451AC9}"/>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ACF14EBC-16A4-9D9A-AA6F-7C16A88C250F}"/>
              </a:ext>
            </a:extLst>
          </p:cNvPr>
          <p:cNvGraphicFramePr/>
          <p:nvPr>
            <p:extLst>
              <p:ext uri="{D42A27DB-BD31-4B8C-83A1-F6EECF244321}">
                <p14:modId xmlns:p14="http://schemas.microsoft.com/office/powerpoint/2010/main" val="3009878814"/>
              </p:ext>
            </p:extLst>
          </p:nvPr>
        </p:nvGraphicFramePr>
        <p:xfrm>
          <a:off x="2040396" y="530486"/>
          <a:ext cx="49202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99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815F-A847-B180-BC32-7C6849F4CEDC}"/>
              </a:ext>
            </a:extLst>
          </p:cNvPr>
          <p:cNvSpPr>
            <a:spLocks noGrp="1"/>
          </p:cNvSpPr>
          <p:nvPr>
            <p:ph type="title"/>
          </p:nvPr>
        </p:nvSpPr>
        <p:spPr/>
        <p:txBody>
          <a:bodyPr/>
          <a:lstStyle/>
          <a:p>
            <a:r>
              <a:rPr lang="en-US" dirty="0"/>
              <a:t>Blinding</a:t>
            </a:r>
          </a:p>
        </p:txBody>
      </p:sp>
      <p:sp>
        <p:nvSpPr>
          <p:cNvPr id="3" name="Content Placeholder 2">
            <a:extLst>
              <a:ext uri="{FF2B5EF4-FFF2-40B4-BE49-F238E27FC236}">
                <a16:creationId xmlns:a16="http://schemas.microsoft.com/office/drawing/2014/main" id="{5BF738BC-0DCC-29E5-C289-5FC6B075C982}"/>
              </a:ext>
            </a:extLst>
          </p:cNvPr>
          <p:cNvSpPr>
            <a:spLocks noGrp="1"/>
          </p:cNvSpPr>
          <p:nvPr>
            <p:ph idx="1"/>
          </p:nvPr>
        </p:nvSpPr>
        <p:spPr>
          <a:xfrm>
            <a:off x="323528" y="699543"/>
            <a:ext cx="8077510" cy="4032448"/>
          </a:xfrm>
        </p:spPr>
        <p:txBody>
          <a:bodyPr/>
          <a:lstStyle/>
          <a:p>
            <a:r>
              <a:rPr lang="en-CA" b="1" i="0" u="none" strike="noStrike" dirty="0">
                <a:solidFill>
                  <a:srgbClr val="000000"/>
                </a:solidFill>
                <a:effectLst/>
              </a:rPr>
              <a:t>Blinding</a:t>
            </a:r>
            <a:r>
              <a:rPr lang="en-CA" b="0" i="0" u="none" strike="noStrike" dirty="0">
                <a:solidFill>
                  <a:srgbClr val="000000"/>
                </a:solidFill>
                <a:effectLst/>
                <a:latin typeface="-webkit-standard"/>
              </a:rPr>
              <a:t> is a process in a trial where one or more parties do not know which treatment participants are receiving.</a:t>
            </a:r>
          </a:p>
          <a:p>
            <a:r>
              <a:rPr lang="en-US" dirty="0"/>
              <a:t>A trial can be unblinded, single-blind (patients), double-blind (patients, investigators).</a:t>
            </a:r>
          </a:p>
          <a:p>
            <a:r>
              <a:rPr lang="en-US" dirty="0"/>
              <a:t>Blinding can reduce </a:t>
            </a:r>
            <a:r>
              <a:rPr lang="en-US" b="1" dirty="0"/>
              <a:t>performance and detection bias </a:t>
            </a:r>
            <a:r>
              <a:rPr lang="en-US" dirty="0"/>
              <a:t>(patients or investigators behave and/or assess differently depending on treatment), </a:t>
            </a:r>
            <a:r>
              <a:rPr lang="en-US" b="1" dirty="0"/>
              <a:t>attrition bias </a:t>
            </a:r>
            <a:r>
              <a:rPr lang="en-US" dirty="0"/>
              <a:t>(patients drop out differently depending on treatment).</a:t>
            </a:r>
          </a:p>
          <a:p>
            <a:endParaRPr lang="en-US" dirty="0"/>
          </a:p>
        </p:txBody>
      </p:sp>
      <p:sp>
        <p:nvSpPr>
          <p:cNvPr id="4" name="Slide Number Placeholder 3">
            <a:extLst>
              <a:ext uri="{FF2B5EF4-FFF2-40B4-BE49-F238E27FC236}">
                <a16:creationId xmlns:a16="http://schemas.microsoft.com/office/drawing/2014/main" id="{C6BB88E9-D9F2-ADCC-9A47-BB93A4AA3D4C}"/>
              </a:ext>
            </a:extLst>
          </p:cNvPr>
          <p:cNvSpPr>
            <a:spLocks noGrp="1"/>
          </p:cNvSpPr>
          <p:nvPr>
            <p:ph type="sldNum" sz="quarter" idx="12"/>
          </p:nvPr>
        </p:nvSpPr>
        <p:spPr/>
        <p:txBody>
          <a:bodyPr>
            <a:normAutofit lnSpcReduction="10000"/>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392184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E9544-6643-8CD1-CC61-878D31B99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E2749-6790-4375-86B9-5475F24DC291}"/>
              </a:ext>
            </a:extLst>
          </p:cNvPr>
          <p:cNvSpPr>
            <a:spLocks noGrp="1"/>
          </p:cNvSpPr>
          <p:nvPr>
            <p:ph type="title"/>
          </p:nvPr>
        </p:nvSpPr>
        <p:spPr/>
        <p:txBody>
          <a:bodyPr/>
          <a:lstStyle/>
          <a:p>
            <a:r>
              <a:rPr lang="en-US" dirty="0"/>
              <a:t>Strategies to reduce bias</a:t>
            </a:r>
          </a:p>
        </p:txBody>
      </p:sp>
      <p:sp>
        <p:nvSpPr>
          <p:cNvPr id="4" name="Slide Number Placeholder 3">
            <a:extLst>
              <a:ext uri="{FF2B5EF4-FFF2-40B4-BE49-F238E27FC236}">
                <a16:creationId xmlns:a16="http://schemas.microsoft.com/office/drawing/2014/main" id="{AC3208CD-FABC-E338-5154-9BEAC4AECC3E}"/>
              </a:ext>
            </a:extLst>
          </p:cNvPr>
          <p:cNvSpPr>
            <a:spLocks noGrp="1"/>
          </p:cNvSpPr>
          <p:nvPr>
            <p:ph type="sldNum" sz="quarter" idx="12"/>
          </p:nvPr>
        </p:nvSpPr>
        <p:spPr/>
        <p:txBody>
          <a:bodyPr>
            <a:normAutofit lnSpcReduction="10000"/>
          </a:bodyPr>
          <a:lstStyle/>
          <a:p>
            <a:fld id="{2754ED01-E2A0-4C1E-8E21-014B99041579}" type="slidenum">
              <a:rPr lang="en-US" smtClean="0"/>
              <a:pPr/>
              <a:t>17</a:t>
            </a:fld>
            <a:endParaRPr lang="en-US"/>
          </a:p>
        </p:txBody>
      </p:sp>
      <p:graphicFrame>
        <p:nvGraphicFramePr>
          <p:cNvPr id="5" name="Diagram 4">
            <a:extLst>
              <a:ext uri="{FF2B5EF4-FFF2-40B4-BE49-F238E27FC236}">
                <a16:creationId xmlns:a16="http://schemas.microsoft.com/office/drawing/2014/main" id="{5EE2086D-ABDB-8057-713B-6952CA4D3A6D}"/>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906CB713-AAA4-CF65-EB46-D9CECF76C5C7}"/>
              </a:ext>
            </a:extLst>
          </p:cNvPr>
          <p:cNvGraphicFramePr/>
          <p:nvPr>
            <p:extLst>
              <p:ext uri="{D42A27DB-BD31-4B8C-83A1-F6EECF244321}">
                <p14:modId xmlns:p14="http://schemas.microsoft.com/office/powerpoint/2010/main" val="2343893058"/>
              </p:ext>
            </p:extLst>
          </p:nvPr>
        </p:nvGraphicFramePr>
        <p:xfrm>
          <a:off x="2040396" y="530486"/>
          <a:ext cx="49202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0177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B53E-CC3F-5580-8A16-2AFF51C26BFB}"/>
              </a:ext>
            </a:extLst>
          </p:cNvPr>
          <p:cNvSpPr>
            <a:spLocks noGrp="1"/>
          </p:cNvSpPr>
          <p:nvPr>
            <p:ph type="title"/>
          </p:nvPr>
        </p:nvSpPr>
        <p:spPr/>
        <p:txBody>
          <a:bodyPr/>
          <a:lstStyle/>
          <a:p>
            <a:r>
              <a:rPr lang="en-US" sz="2400" dirty="0">
                <a:cs typeface="Calibri" panose="020F0502020204030204" pitchFamily="34" charset="0"/>
              </a:rPr>
              <a:t>Intention to treat (ITT)</a:t>
            </a:r>
          </a:p>
        </p:txBody>
      </p:sp>
      <p:sp>
        <p:nvSpPr>
          <p:cNvPr id="4" name="Slide Number Placeholder 3">
            <a:extLst>
              <a:ext uri="{FF2B5EF4-FFF2-40B4-BE49-F238E27FC236}">
                <a16:creationId xmlns:a16="http://schemas.microsoft.com/office/drawing/2014/main" id="{DB42C260-09D0-EC0B-1CF7-57A29FF894E2}"/>
              </a:ext>
            </a:extLst>
          </p:cNvPr>
          <p:cNvSpPr>
            <a:spLocks noGrp="1"/>
          </p:cNvSpPr>
          <p:nvPr>
            <p:ph type="sldNum" sz="quarter" idx="12"/>
          </p:nvPr>
        </p:nvSpPr>
        <p:spPr/>
        <p:txBody>
          <a:bodyPr>
            <a:normAutofit/>
          </a:bodyPr>
          <a:lstStyle/>
          <a:p>
            <a:fld id="{2754ED01-E2A0-4C1E-8E21-014B99041579}" type="slidenum">
              <a:rPr lang="en-US" sz="1400" smtClean="0">
                <a:latin typeface="Calibri" panose="020F0502020204030204" pitchFamily="34" charset="0"/>
                <a:cs typeface="Calibri" panose="020F0502020204030204" pitchFamily="34" charset="0"/>
              </a:rPr>
              <a:pPr/>
              <a:t>18</a:t>
            </a:fld>
            <a:endParaRPr lang="en-US" sz="140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F0A2623-2E26-1F66-630B-8C3AA47D56A5}"/>
              </a:ext>
            </a:extLst>
          </p:cNvPr>
          <p:cNvGraphicFramePr>
            <a:graphicFrameLocks noGrp="1"/>
          </p:cNvGraphicFramePr>
          <p:nvPr>
            <p:extLst>
              <p:ext uri="{D42A27DB-BD31-4B8C-83A1-F6EECF244321}">
                <p14:modId xmlns:p14="http://schemas.microsoft.com/office/powerpoint/2010/main" val="2235384747"/>
              </p:ext>
            </p:extLst>
          </p:nvPr>
        </p:nvGraphicFramePr>
        <p:xfrm>
          <a:off x="389797" y="604757"/>
          <a:ext cx="8364406" cy="4023360"/>
        </p:xfrm>
        <a:graphic>
          <a:graphicData uri="http://schemas.openxmlformats.org/drawingml/2006/table">
            <a:tbl>
              <a:tblPr firstRow="1" bandRow="1">
                <a:tableStyleId>{00A15C55-8517-42AA-B614-E9B94910E393}</a:tableStyleId>
              </a:tblPr>
              <a:tblGrid>
                <a:gridCol w="1440160">
                  <a:extLst>
                    <a:ext uri="{9D8B030D-6E8A-4147-A177-3AD203B41FA5}">
                      <a16:colId xmlns:a16="http://schemas.microsoft.com/office/drawing/2014/main" val="546253256"/>
                    </a:ext>
                  </a:extLst>
                </a:gridCol>
                <a:gridCol w="2808312">
                  <a:extLst>
                    <a:ext uri="{9D8B030D-6E8A-4147-A177-3AD203B41FA5}">
                      <a16:colId xmlns:a16="http://schemas.microsoft.com/office/drawing/2014/main" val="2825804482"/>
                    </a:ext>
                  </a:extLst>
                </a:gridCol>
                <a:gridCol w="4115934">
                  <a:extLst>
                    <a:ext uri="{9D8B030D-6E8A-4147-A177-3AD203B41FA5}">
                      <a16:colId xmlns:a16="http://schemas.microsoft.com/office/drawing/2014/main" val="3932125661"/>
                    </a:ext>
                  </a:extLst>
                </a:gridCol>
              </a:tblGrid>
              <a:tr h="313174">
                <a:tc>
                  <a:txBody>
                    <a:bodyPr/>
                    <a:lstStyle/>
                    <a:p>
                      <a:r>
                        <a:rPr lang="en-US" sz="1500" b="0" i="0" dirty="0">
                          <a:latin typeface="Calibri" panose="020F0502020204030204" pitchFamily="34" charset="0"/>
                          <a:cs typeface="Calibri" panose="020F0502020204030204" pitchFamily="34" charset="0"/>
                        </a:rPr>
                        <a:t>Principle </a:t>
                      </a:r>
                    </a:p>
                  </a:txBody>
                  <a:tcPr/>
                </a:tc>
                <a:tc>
                  <a:txBody>
                    <a:bodyPr/>
                    <a:lstStyle/>
                    <a:p>
                      <a:r>
                        <a:rPr lang="en-US" sz="1500" b="0" i="0" dirty="0">
                          <a:latin typeface="Calibri" panose="020F0502020204030204" pitchFamily="34" charset="0"/>
                          <a:cs typeface="Calibri" panose="020F0502020204030204" pitchFamily="34" charset="0"/>
                        </a:rPr>
                        <a:t>Definition</a:t>
                      </a:r>
                    </a:p>
                  </a:txBody>
                  <a:tcPr/>
                </a:tc>
                <a:tc>
                  <a:txBody>
                    <a:bodyPr/>
                    <a:lstStyle/>
                    <a:p>
                      <a:r>
                        <a:rPr lang="en-US" sz="1500" b="0" i="0" dirty="0">
                          <a:latin typeface="Calibri" panose="020F0502020204030204" pitchFamily="34" charset="0"/>
                          <a:cs typeface="Calibri" panose="020F0502020204030204" pitchFamily="34" charset="0"/>
                        </a:rPr>
                        <a:t>Characteristics </a:t>
                      </a:r>
                    </a:p>
                  </a:txBody>
                  <a:tcPr/>
                </a:tc>
                <a:extLst>
                  <a:ext uri="{0D108BD9-81ED-4DB2-BD59-A6C34878D82A}">
                    <a16:rowId xmlns:a16="http://schemas.microsoft.com/office/drawing/2014/main" val="101034011"/>
                  </a:ext>
                </a:extLst>
              </a:tr>
              <a:tr h="1069023">
                <a:tc>
                  <a:txBody>
                    <a:bodyPr/>
                    <a:lstStyle/>
                    <a:p>
                      <a:r>
                        <a:rPr lang="en-US" sz="1500" b="0" i="0" dirty="0">
                          <a:latin typeface="Calibri" panose="020F0502020204030204" pitchFamily="34" charset="0"/>
                          <a:cs typeface="Calibri" panose="020F0502020204030204" pitchFamily="34" charset="0"/>
                        </a:rPr>
                        <a:t>Intention to treat (ITT)</a:t>
                      </a:r>
                    </a:p>
                  </a:txBody>
                  <a:tcPr/>
                </a:tc>
                <a:tc>
                  <a:txBody>
                    <a:bodyPr/>
                    <a:lstStyle/>
                    <a:p>
                      <a:r>
                        <a:rPr lang="en-US" sz="1500" b="0" i="0" dirty="0">
                          <a:latin typeface="Calibri" panose="020F0502020204030204" pitchFamily="34" charset="0"/>
                          <a:cs typeface="Calibri" panose="020F0502020204030204" pitchFamily="34" charset="0"/>
                        </a:rPr>
                        <a:t>ITT analysis includes all participants in the groups to which they were originally assigned, regardless of whether they completed the intervention as per the protocol. </a:t>
                      </a:r>
                    </a:p>
                  </a:txBody>
                  <a:tcPr/>
                </a:tc>
                <a:tc>
                  <a:txBody>
                    <a:bodyPr/>
                    <a:lstStyle/>
                    <a:p>
                      <a:r>
                        <a:rPr lang="en-US" sz="1500" b="1" i="0" dirty="0">
                          <a:latin typeface="Calibri" panose="020F0502020204030204" pitchFamily="34" charset="0"/>
                          <a:cs typeface="Calibri" panose="020F0502020204030204" pitchFamily="34" charset="0"/>
                        </a:rPr>
                        <a:t>Pros</a:t>
                      </a:r>
                      <a:r>
                        <a:rPr lang="en-US" sz="1500" b="0" i="0" dirty="0">
                          <a:latin typeface="Calibri" panose="020F0502020204030204" pitchFamily="34" charset="0"/>
                          <a:cs typeface="Calibri" panose="020F0502020204030204" pitchFamily="34" charset="0"/>
                        </a:rPr>
                        <a:t>: Preserves randomization and reduce confounding.</a:t>
                      </a:r>
                    </a:p>
                    <a:p>
                      <a:r>
                        <a:rPr lang="en-US" sz="1500" b="1" i="0" dirty="0">
                          <a:latin typeface="Calibri" panose="020F0502020204030204" pitchFamily="34" charset="0"/>
                          <a:cs typeface="Calibri" panose="020F0502020204030204" pitchFamily="34" charset="0"/>
                        </a:rPr>
                        <a:t>Cons</a:t>
                      </a:r>
                      <a:r>
                        <a:rPr lang="en-US" sz="1500" b="0" i="0" dirty="0">
                          <a:latin typeface="Calibri" panose="020F0502020204030204" pitchFamily="34" charset="0"/>
                          <a:cs typeface="Calibri" panose="020F0502020204030204" pitchFamily="34" charset="0"/>
                        </a:rPr>
                        <a:t>: non-compliant participants may dilute observed treatment effect. Missing data. </a:t>
                      </a:r>
                    </a:p>
                  </a:txBody>
                  <a:tcPr/>
                </a:tc>
                <a:extLst>
                  <a:ext uri="{0D108BD9-81ED-4DB2-BD59-A6C34878D82A}">
                    <a16:rowId xmlns:a16="http://schemas.microsoft.com/office/drawing/2014/main" val="3890331873"/>
                  </a:ext>
                </a:extLst>
              </a:tr>
              <a:tr h="1069023">
                <a:tc>
                  <a:txBody>
                    <a:bodyPr/>
                    <a:lstStyle/>
                    <a:p>
                      <a:r>
                        <a:rPr lang="en-US" sz="1500" b="0" i="0" dirty="0">
                          <a:latin typeface="Calibri" panose="020F0502020204030204" pitchFamily="34" charset="0"/>
                          <a:cs typeface="Calibri" panose="020F0502020204030204" pitchFamily="34" charset="0"/>
                        </a:rPr>
                        <a:t>Per-protocol (PP)</a:t>
                      </a:r>
                    </a:p>
                  </a:txBody>
                  <a:tcPr/>
                </a:tc>
                <a:tc>
                  <a:txBody>
                    <a:bodyPr/>
                    <a:lstStyle/>
                    <a:p>
                      <a:r>
                        <a:rPr lang="en-US" sz="1500" b="0" i="0" dirty="0">
                          <a:latin typeface="Calibri" panose="020F0502020204030204" pitchFamily="34" charset="0"/>
                          <a:cs typeface="Calibri" panose="020F0502020204030204" pitchFamily="34" charset="0"/>
                        </a:rPr>
                        <a:t>PP analysis includes only those participants who completed the treatment according to the study protocol. It excludes participants who deviated from the protocol. </a:t>
                      </a:r>
                    </a:p>
                  </a:txBody>
                  <a:tcPr/>
                </a:tc>
                <a:tc>
                  <a:txBody>
                    <a:bodyPr/>
                    <a:lstStyle/>
                    <a:p>
                      <a:r>
                        <a:rPr lang="en-US" sz="1500" b="1" i="0" dirty="0">
                          <a:latin typeface="Calibri" panose="020F0502020204030204" pitchFamily="34" charset="0"/>
                          <a:cs typeface="Calibri" panose="020F0502020204030204" pitchFamily="34" charset="0"/>
                        </a:rPr>
                        <a:t>Pros</a:t>
                      </a:r>
                      <a:r>
                        <a:rPr lang="en-US" sz="1500" b="0" i="0" dirty="0">
                          <a:latin typeface="Calibri" panose="020F0502020204030204" pitchFamily="34" charset="0"/>
                          <a:cs typeface="Calibri" panose="020F0502020204030204" pitchFamily="34" charset="0"/>
                        </a:rPr>
                        <a:t>: provides a clear picture of treatment efficacy and toxicity among those who fully adhere to the protocol. </a:t>
                      </a:r>
                    </a:p>
                    <a:p>
                      <a:r>
                        <a:rPr lang="en-US" sz="1500" b="1" i="0" dirty="0">
                          <a:latin typeface="Calibri" panose="020F0502020204030204" pitchFamily="34" charset="0"/>
                          <a:cs typeface="Calibri" panose="020F0502020204030204" pitchFamily="34" charset="0"/>
                        </a:rPr>
                        <a:t>Cons</a:t>
                      </a:r>
                      <a:r>
                        <a:rPr lang="en-US" sz="1500" b="0" i="0" dirty="0">
                          <a:latin typeface="Calibri" panose="020F0502020204030204" pitchFamily="34" charset="0"/>
                          <a:cs typeface="Calibri" panose="020F0502020204030204" pitchFamily="34" charset="0"/>
                        </a:rPr>
                        <a:t>: introduce potential selection bias, especially when protocol deviation is related to outcome. </a:t>
                      </a:r>
                    </a:p>
                  </a:txBody>
                  <a:tcPr/>
                </a:tc>
                <a:extLst>
                  <a:ext uri="{0D108BD9-81ED-4DB2-BD59-A6C34878D82A}">
                    <a16:rowId xmlns:a16="http://schemas.microsoft.com/office/drawing/2014/main" val="790640358"/>
                  </a:ext>
                </a:extLst>
              </a:tr>
              <a:tr h="968062">
                <a:tc>
                  <a:txBody>
                    <a:bodyPr/>
                    <a:lstStyle/>
                    <a:p>
                      <a:r>
                        <a:rPr lang="en-US" sz="1500" b="0" i="0" dirty="0">
                          <a:latin typeface="Calibri" panose="020F0502020204030204" pitchFamily="34" charset="0"/>
                          <a:cs typeface="Calibri" panose="020F0502020204030204" pitchFamily="34" charset="0"/>
                        </a:rPr>
                        <a:t>As treated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dirty="0">
                          <a:latin typeface="Calibri" panose="020F0502020204030204" pitchFamily="34" charset="0"/>
                          <a:cs typeface="Calibri" panose="020F0502020204030204" pitchFamily="34" charset="0"/>
                        </a:rPr>
                        <a:t>AT analysis groups participants based on the treatment they actually received, regardless of the initial randomization</a:t>
                      </a:r>
                    </a:p>
                  </a:txBody>
                  <a:tcPr/>
                </a:tc>
                <a:tc>
                  <a:txBody>
                    <a:bodyPr/>
                    <a:lstStyle/>
                    <a:p>
                      <a:r>
                        <a:rPr lang="en-US" sz="1500" b="1" i="0" dirty="0">
                          <a:latin typeface="Calibri" panose="020F0502020204030204" pitchFamily="34" charset="0"/>
                          <a:cs typeface="Calibri" panose="020F0502020204030204" pitchFamily="34" charset="0"/>
                        </a:rPr>
                        <a:t>Pros</a:t>
                      </a:r>
                      <a:r>
                        <a:rPr lang="en-US" sz="1500" b="0" i="0" dirty="0">
                          <a:latin typeface="Calibri" panose="020F0502020204030204" pitchFamily="34" charset="0"/>
                          <a:cs typeface="Calibri" panose="020F0502020204030204" pitchFamily="34" charset="0"/>
                        </a:rPr>
                        <a:t>: provides a clear picture of treatment efficacy and toxicity based on treatment actually received. </a:t>
                      </a:r>
                    </a:p>
                    <a:p>
                      <a:r>
                        <a:rPr lang="en-US" sz="1500" b="1" i="0" dirty="0">
                          <a:latin typeface="Calibri" panose="020F0502020204030204" pitchFamily="34" charset="0"/>
                          <a:cs typeface="Calibri" panose="020F0502020204030204" pitchFamily="34" charset="0"/>
                        </a:rPr>
                        <a:t>Cons</a:t>
                      </a:r>
                      <a:r>
                        <a:rPr lang="en-US" sz="1500" b="0" i="0" dirty="0">
                          <a:latin typeface="Calibri" panose="020F0502020204030204" pitchFamily="34" charset="0"/>
                          <a:cs typeface="Calibri" panose="020F0502020204030204" pitchFamily="34" charset="0"/>
                        </a:rPr>
                        <a:t>: introduce potential selection bias, especially when crossover is related to outcome. </a:t>
                      </a:r>
                    </a:p>
                  </a:txBody>
                  <a:tcPr/>
                </a:tc>
                <a:extLst>
                  <a:ext uri="{0D108BD9-81ED-4DB2-BD59-A6C34878D82A}">
                    <a16:rowId xmlns:a16="http://schemas.microsoft.com/office/drawing/2014/main" val="2274903384"/>
                  </a:ext>
                </a:extLst>
              </a:tr>
            </a:tbl>
          </a:graphicData>
        </a:graphic>
      </p:graphicFrame>
    </p:spTree>
    <p:extLst>
      <p:ext uri="{BB962C8B-B14F-4D97-AF65-F5344CB8AC3E}">
        <p14:creationId xmlns:p14="http://schemas.microsoft.com/office/powerpoint/2010/main" val="6417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7F51-6078-E600-E0CD-ECF23667B5A9}"/>
              </a:ext>
            </a:extLst>
          </p:cNvPr>
          <p:cNvSpPr>
            <a:spLocks noGrp="1"/>
          </p:cNvSpPr>
          <p:nvPr>
            <p:ph type="title"/>
          </p:nvPr>
        </p:nvSpPr>
        <p:spPr/>
        <p:txBody>
          <a:bodyPr/>
          <a:lstStyle/>
          <a:p>
            <a:r>
              <a:rPr lang="en-US" sz="3200" dirty="0">
                <a:cs typeface="Calibri" panose="020F0502020204030204" pitchFamily="34" charset="0"/>
              </a:rPr>
              <a:t>Intention to treat (ITT)</a:t>
            </a:r>
            <a:endParaRPr lang="en-US" dirty="0"/>
          </a:p>
        </p:txBody>
      </p:sp>
      <p:sp>
        <p:nvSpPr>
          <p:cNvPr id="3" name="Content Placeholder 2">
            <a:extLst>
              <a:ext uri="{FF2B5EF4-FFF2-40B4-BE49-F238E27FC236}">
                <a16:creationId xmlns:a16="http://schemas.microsoft.com/office/drawing/2014/main" id="{48941AD3-015C-2852-7FB0-FE2741E4E2D9}"/>
              </a:ext>
            </a:extLst>
          </p:cNvPr>
          <p:cNvSpPr>
            <a:spLocks noGrp="1"/>
          </p:cNvSpPr>
          <p:nvPr>
            <p:ph idx="1"/>
          </p:nvPr>
        </p:nvSpPr>
        <p:spPr>
          <a:xfrm>
            <a:off x="323528" y="699543"/>
            <a:ext cx="3744416" cy="4032448"/>
          </a:xfrm>
        </p:spPr>
        <p:txBody>
          <a:bodyPr/>
          <a:lstStyle/>
          <a:p>
            <a:r>
              <a:rPr lang="en-US" dirty="0"/>
              <a:t>ITT is generally preferred for primary analysis since it maintains the integrity of the randomization process, provides a more conservative and real-world estimate of treatment effect. PP and AT analyses can be used as sensitivity analysis. </a:t>
            </a:r>
          </a:p>
        </p:txBody>
      </p:sp>
      <p:sp>
        <p:nvSpPr>
          <p:cNvPr id="4" name="Slide Number Placeholder 3">
            <a:extLst>
              <a:ext uri="{FF2B5EF4-FFF2-40B4-BE49-F238E27FC236}">
                <a16:creationId xmlns:a16="http://schemas.microsoft.com/office/drawing/2014/main" id="{49061B9E-8136-8212-B34B-1B7367DC6453}"/>
              </a:ext>
            </a:extLst>
          </p:cNvPr>
          <p:cNvSpPr>
            <a:spLocks noGrp="1"/>
          </p:cNvSpPr>
          <p:nvPr>
            <p:ph type="sldNum" sz="quarter" idx="12"/>
          </p:nvPr>
        </p:nvSpPr>
        <p:spPr/>
        <p:txBody>
          <a:bodyPr>
            <a:normAutofit lnSpcReduction="10000"/>
          </a:bodyPr>
          <a:lstStyle/>
          <a:p>
            <a:fld id="{2754ED01-E2A0-4C1E-8E21-014B99041579}" type="slidenum">
              <a:rPr lang="en-US" smtClean="0"/>
              <a:pPr/>
              <a:t>19</a:t>
            </a:fld>
            <a:endParaRPr lang="en-US"/>
          </a:p>
        </p:txBody>
      </p:sp>
      <p:sp>
        <p:nvSpPr>
          <p:cNvPr id="8" name="TextBox 7">
            <a:extLst>
              <a:ext uri="{FF2B5EF4-FFF2-40B4-BE49-F238E27FC236}">
                <a16:creationId xmlns:a16="http://schemas.microsoft.com/office/drawing/2014/main" id="{148638F5-4971-14E2-B231-EFDC91772E57}"/>
              </a:ext>
            </a:extLst>
          </p:cNvPr>
          <p:cNvSpPr txBox="1"/>
          <p:nvPr/>
        </p:nvSpPr>
        <p:spPr>
          <a:xfrm>
            <a:off x="4917904" y="3489270"/>
            <a:ext cx="3816424" cy="1477328"/>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When randomized to SOC arm, sick patients might be more likely to drop out and enroll into another trial, PP and AT analyses thus introduces confounding. </a:t>
            </a:r>
          </a:p>
        </p:txBody>
      </p:sp>
      <p:pic>
        <p:nvPicPr>
          <p:cNvPr id="9" name="Picture 8">
            <a:extLst>
              <a:ext uri="{FF2B5EF4-FFF2-40B4-BE49-F238E27FC236}">
                <a16:creationId xmlns:a16="http://schemas.microsoft.com/office/drawing/2014/main" id="{9DA14880-02FE-FD28-BCD1-537EE54CC1DC}"/>
              </a:ext>
            </a:extLst>
          </p:cNvPr>
          <p:cNvPicPr>
            <a:picLocks noChangeAspect="1"/>
          </p:cNvPicPr>
          <p:nvPr/>
        </p:nvPicPr>
        <p:blipFill>
          <a:blip r:embed="rId2"/>
          <a:stretch>
            <a:fillRect/>
          </a:stretch>
        </p:blipFill>
        <p:spPr>
          <a:xfrm>
            <a:off x="4436657" y="843558"/>
            <a:ext cx="4383815" cy="2510088"/>
          </a:xfrm>
          <a:prstGeom prst="rect">
            <a:avLst/>
          </a:prstGeom>
        </p:spPr>
      </p:pic>
    </p:spTree>
    <p:extLst>
      <p:ext uri="{BB962C8B-B14F-4D97-AF65-F5344CB8AC3E}">
        <p14:creationId xmlns:p14="http://schemas.microsoft.com/office/powerpoint/2010/main" val="40631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2EE-1416-4DAA-56A0-4F655457CDA9}"/>
              </a:ext>
            </a:extLst>
          </p:cNvPr>
          <p:cNvSpPr>
            <a:spLocks noGrp="1"/>
          </p:cNvSpPr>
          <p:nvPr>
            <p:ph type="title"/>
          </p:nvPr>
        </p:nvSpPr>
        <p:spPr/>
        <p:txBody>
          <a:bodyPr/>
          <a:lstStyle/>
          <a:p>
            <a:r>
              <a:rPr lang="en-US" dirty="0"/>
              <a:t>Phase III trial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801308-29E0-E813-6394-3F3E9B47E2D4}"/>
                  </a:ext>
                </a:extLst>
              </p:cNvPr>
              <p:cNvSpPr>
                <a:spLocks noGrp="1"/>
              </p:cNvSpPr>
              <p:nvPr>
                <p:ph idx="1"/>
              </p:nvPr>
            </p:nvSpPr>
            <p:spPr>
              <a:xfrm>
                <a:off x="323528" y="699543"/>
                <a:ext cx="8496944" cy="4104455"/>
              </a:xfrm>
            </p:spPr>
            <p:txBody>
              <a:bodyPr>
                <a:normAutofit/>
              </a:bodyPr>
              <a:lstStyle/>
              <a:p>
                <a:r>
                  <a:rPr lang="en-US" dirty="0"/>
                  <a:t>A phase III trial typically involves a </a:t>
                </a:r>
                <a:r>
                  <a:rPr lang="en-US" b="1" dirty="0"/>
                  <a:t>direct</a:t>
                </a:r>
                <a:r>
                  <a:rPr lang="en-US" dirty="0"/>
                  <a:t> comparison of a new treatment and standard of care in terms of efficacy, safety, quality of life, etc. </a:t>
                </a:r>
              </a:p>
              <a:p>
                <a:r>
                  <a:rPr lang="en-US" dirty="0"/>
                  <a:t>Statistically, we are doing a hypothesis testing and/or estimation.</a:t>
                </a:r>
              </a:p>
              <a:p>
                <a:r>
                  <a:rPr lang="en-US" dirty="0"/>
                  <a:t>When quantifying the performance of an estimation, we can use mean squared error (MSE)</a:t>
                </a:r>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𝑀𝑆𝐸</m:t>
                      </m:r>
                      <m:r>
                        <a:rPr lang="en-US" i="1" smtClean="0">
                          <a:latin typeface="Cambria Math" panose="02040503050406030204" pitchFamily="18" charset="0"/>
                        </a:rPr>
                        <m:t>=</m:t>
                      </m:r>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𝜃</m:t>
                                      </m:r>
                                    </m:e>
                                  </m:acc>
                                  <m:r>
                                    <a:rPr lang="en-CA" b="0" i="1" smtClean="0">
                                      <a:latin typeface="Cambria Math" panose="02040503050406030204" pitchFamily="18" charset="0"/>
                                    </a:rPr>
                                    <m:t> −</m:t>
                                  </m:r>
                                  <m:r>
                                    <a:rPr lang="en-CA" b="0" i="1" smtClean="0">
                                      <a:latin typeface="Cambria Math" panose="02040503050406030204" pitchFamily="18" charset="0"/>
                                    </a:rPr>
                                    <m:t>𝜃</m:t>
                                  </m:r>
                                </m:e>
                              </m:d>
                            </m:e>
                            <m:sup>
                              <m:r>
                                <a:rPr lang="en-CA" b="0" i="1" smtClean="0">
                                  <a:latin typeface="Cambria Math" panose="02040503050406030204" pitchFamily="18" charset="0"/>
                                </a:rPr>
                                <m:t>2</m:t>
                              </m:r>
                            </m:sup>
                          </m:sSup>
                        </m:e>
                      </m:d>
                      <m:r>
                        <a:rPr lang="en-CA" b="0" i="1" smtClean="0">
                          <a:latin typeface="Cambria Math" panose="02040503050406030204" pitchFamily="18" charset="0"/>
                        </a:rPr>
                        <m:t>=</m:t>
                      </m:r>
                      <m:r>
                        <a:rPr lang="en-CA" b="0" i="1" smtClean="0">
                          <a:latin typeface="Cambria Math" panose="02040503050406030204" pitchFamily="18" charset="0"/>
                        </a:rPr>
                        <m:t>𝐵𝑖𝑎</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𝑠</m:t>
                          </m:r>
                        </m:e>
                        <m:sup>
                          <m:r>
                            <a:rPr lang="en-CA" b="0" i="1" smtClean="0">
                              <a:latin typeface="Cambria Math" panose="02040503050406030204" pitchFamily="18" charset="0"/>
                            </a:rPr>
                            <m:t>2</m:t>
                          </m:r>
                        </m:sup>
                      </m:sSup>
                      <m:d>
                        <m:dPr>
                          <m:ctrlPr>
                            <a:rPr lang="en-CA" b="0" i="1" smtClean="0">
                              <a:latin typeface="Cambria Math" panose="02040503050406030204" pitchFamily="18" charset="0"/>
                            </a:rPr>
                          </m:ctrlPr>
                        </m:d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𝜃</m:t>
                              </m:r>
                            </m:e>
                          </m:acc>
                          <m:r>
                            <a:rPr lang="en-CA" b="0" i="1" smtClean="0">
                              <a:latin typeface="Cambria Math" panose="02040503050406030204" pitchFamily="18" charset="0"/>
                            </a:rPr>
                            <m:t>, </m:t>
                          </m:r>
                          <m:r>
                            <a:rPr lang="en-CA" b="0" i="1" smtClean="0">
                              <a:latin typeface="Cambria Math" panose="02040503050406030204" pitchFamily="18" charset="0"/>
                            </a:rPr>
                            <m:t>𝜃</m:t>
                          </m:r>
                        </m:e>
                      </m:d>
                      <m:r>
                        <a:rPr lang="en-CA" b="0" i="1" smtClean="0">
                          <a:latin typeface="Cambria Math" panose="02040503050406030204" pitchFamily="18" charset="0"/>
                        </a:rPr>
                        <m:t>+</m:t>
                      </m:r>
                      <m:r>
                        <a:rPr lang="en-CA" b="0" i="1" smtClean="0">
                          <a:latin typeface="Cambria Math" panose="02040503050406030204" pitchFamily="18" charset="0"/>
                        </a:rPr>
                        <m:t>𝑉𝑎𝑟</m:t>
                      </m:r>
                      <m:r>
                        <a:rPr lang="en-CA" b="0" i="1" smtClean="0">
                          <a:latin typeface="Cambria Math" panose="02040503050406030204" pitchFamily="18" charset="0"/>
                        </a:rPr>
                        <m:t>(</m:t>
                      </m:r>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𝜃</m:t>
                          </m:r>
                        </m:e>
                      </m:acc>
                      <m:r>
                        <a:rPr lang="en-CA" b="0" i="1" smtClean="0">
                          <a:latin typeface="Cambria Math" panose="02040503050406030204" pitchFamily="18" charset="0"/>
                        </a:rPr>
                        <m:t>)</m:t>
                      </m:r>
                    </m:oMath>
                  </m:oMathPara>
                </a14:m>
                <a:endParaRPr lang="en-US" dirty="0"/>
              </a:p>
              <a:p>
                <a:r>
                  <a:rPr lang="en-US" dirty="0"/>
                  <a:t>Our two enemies here: </a:t>
                </a:r>
                <a:r>
                  <a:rPr lang="en-US" b="1" dirty="0"/>
                  <a:t>Bias</a:t>
                </a:r>
                <a:r>
                  <a:rPr lang="en-US" dirty="0"/>
                  <a:t> and </a:t>
                </a:r>
                <a:r>
                  <a:rPr lang="en-US" b="1" dirty="0"/>
                  <a:t>Variation</a:t>
                </a:r>
                <a:r>
                  <a:rPr lang="en-US" dirty="0"/>
                  <a:t>.  </a:t>
                </a:r>
              </a:p>
              <a:p>
                <a:endParaRPr lang="en-US" dirty="0"/>
              </a:p>
            </p:txBody>
          </p:sp>
        </mc:Choice>
        <mc:Fallback>
          <p:sp>
            <p:nvSpPr>
              <p:cNvPr id="3" name="Content Placeholder 2">
                <a:extLst>
                  <a:ext uri="{FF2B5EF4-FFF2-40B4-BE49-F238E27FC236}">
                    <a16:creationId xmlns:a16="http://schemas.microsoft.com/office/drawing/2014/main" id="{A9801308-29E0-E813-6394-3F3E9B47E2D4}"/>
                  </a:ext>
                </a:extLst>
              </p:cNvPr>
              <p:cNvSpPr>
                <a:spLocks noGrp="1" noRot="1" noChangeAspect="1" noMove="1" noResize="1" noEditPoints="1" noAdjustHandles="1" noChangeArrowheads="1" noChangeShapeType="1" noTextEdit="1"/>
              </p:cNvSpPr>
              <p:nvPr>
                <p:ph idx="1"/>
              </p:nvPr>
            </p:nvSpPr>
            <p:spPr>
              <a:xfrm>
                <a:off x="323528" y="699543"/>
                <a:ext cx="8496944" cy="4104455"/>
              </a:xfrm>
              <a:blipFill>
                <a:blip r:embed="rId2"/>
                <a:stretch>
                  <a:fillRect l="-1045" t="-1235" r="-16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49148E0-C5C7-95B5-4904-671B2D8FADA8}"/>
              </a:ext>
            </a:extLst>
          </p:cNvPr>
          <p:cNvSpPr>
            <a:spLocks noGrp="1"/>
          </p:cNvSpPr>
          <p:nvPr>
            <p:ph type="sldNum" sz="quarter" idx="12"/>
          </p:nvPr>
        </p:nvSpPr>
        <p:spPr/>
        <p:txBody>
          <a:bodyPr>
            <a:normAutofit lnSpcReduction="10000"/>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294775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39C7-91FE-3DF5-7E65-8C5FBE6E0FEE}"/>
              </a:ext>
            </a:extLst>
          </p:cNvPr>
          <p:cNvSpPr>
            <a:spLocks noGrp="1"/>
          </p:cNvSpPr>
          <p:nvPr>
            <p:ph type="title"/>
          </p:nvPr>
        </p:nvSpPr>
        <p:spPr/>
        <p:txBody>
          <a:bodyPr/>
          <a:lstStyle/>
          <a:p>
            <a:r>
              <a:rPr lang="en-US" dirty="0"/>
              <a:t>Strategies to reduce variation</a:t>
            </a:r>
          </a:p>
        </p:txBody>
      </p:sp>
      <p:sp>
        <p:nvSpPr>
          <p:cNvPr id="3" name="Content Placeholder 2">
            <a:extLst>
              <a:ext uri="{FF2B5EF4-FFF2-40B4-BE49-F238E27FC236}">
                <a16:creationId xmlns:a16="http://schemas.microsoft.com/office/drawing/2014/main" id="{6154E0E7-DD76-B660-D77E-D2691F254B81}"/>
              </a:ext>
            </a:extLst>
          </p:cNvPr>
          <p:cNvSpPr>
            <a:spLocks noGrp="1"/>
          </p:cNvSpPr>
          <p:nvPr>
            <p:ph idx="1"/>
          </p:nvPr>
        </p:nvSpPr>
        <p:spPr/>
        <p:txBody>
          <a:bodyPr>
            <a:normAutofit lnSpcReduction="10000"/>
          </a:bodyPr>
          <a:lstStyle/>
          <a:p>
            <a:r>
              <a:rPr lang="en-US" b="1" dirty="0"/>
              <a:t>Patient selection</a:t>
            </a:r>
            <a:r>
              <a:rPr lang="en-US" dirty="0"/>
              <a:t>: </a:t>
            </a:r>
            <a:r>
              <a:rPr lang="en-CA" b="0" i="0" u="none" strike="noStrike" dirty="0">
                <a:solidFill>
                  <a:srgbClr val="000000"/>
                </a:solidFill>
                <a:effectLst/>
                <a:latin typeface="-webkit-standard"/>
              </a:rPr>
              <a:t>homogeneous population minimizes variability in treatment effects, making it easier to detect differences. However, it’s essential to balance this with inclusivity to ensure the study population appropriately represents the broader patient population.</a:t>
            </a:r>
          </a:p>
          <a:p>
            <a:r>
              <a:rPr lang="en-US" b="1" dirty="0"/>
              <a:t>Appropriate sample size</a:t>
            </a:r>
            <a:r>
              <a:rPr lang="en-US" dirty="0"/>
              <a:t>: </a:t>
            </a:r>
            <a:r>
              <a:rPr lang="en-CA" dirty="0">
                <a:solidFill>
                  <a:srgbClr val="000000"/>
                </a:solidFill>
                <a:latin typeface="-webkit-standard"/>
              </a:rPr>
              <a:t>an</a:t>
            </a:r>
            <a:r>
              <a:rPr lang="en-CA" b="0" i="0" u="none" strike="noStrike" dirty="0">
                <a:solidFill>
                  <a:srgbClr val="000000"/>
                </a:solidFill>
                <a:effectLst/>
                <a:latin typeface="-webkit-standard"/>
              </a:rPr>
              <a:t> adequately sized sample ensures the study has enough power to detect a clinically meaningful difference between treatment groups. </a:t>
            </a:r>
            <a:endParaRPr lang="en-CA" dirty="0">
              <a:solidFill>
                <a:srgbClr val="000000"/>
              </a:solidFill>
              <a:latin typeface="-webkit-standard"/>
            </a:endParaRPr>
          </a:p>
          <a:p>
            <a:r>
              <a:rPr lang="en-CA" dirty="0">
                <a:solidFill>
                  <a:srgbClr val="000000"/>
                </a:solidFill>
                <a:latin typeface="-webkit-standard"/>
              </a:rPr>
              <a:t>Clear presentation of your</a:t>
            </a:r>
          </a:p>
          <a:p>
            <a:pPr marL="0" indent="0">
              <a:buNone/>
            </a:pPr>
            <a:r>
              <a:rPr lang="en-CA" dirty="0">
                <a:solidFill>
                  <a:srgbClr val="000000"/>
                </a:solidFill>
                <a:latin typeface="-webkit-standard"/>
              </a:rPr>
              <a:t>   sample size derivation. </a:t>
            </a:r>
            <a:endParaRPr lang="en-US" dirty="0"/>
          </a:p>
        </p:txBody>
      </p:sp>
      <p:sp>
        <p:nvSpPr>
          <p:cNvPr id="4" name="Slide Number Placeholder 3">
            <a:extLst>
              <a:ext uri="{FF2B5EF4-FFF2-40B4-BE49-F238E27FC236}">
                <a16:creationId xmlns:a16="http://schemas.microsoft.com/office/drawing/2014/main" id="{1DAE6BBF-D110-DA66-FB34-E3B1BB193354}"/>
              </a:ext>
            </a:extLst>
          </p:cNvPr>
          <p:cNvSpPr>
            <a:spLocks noGrp="1"/>
          </p:cNvSpPr>
          <p:nvPr>
            <p:ph type="sldNum" sz="quarter" idx="12"/>
          </p:nvPr>
        </p:nvSpPr>
        <p:spPr/>
        <p:txBody>
          <a:bodyPr>
            <a:normAutofit lnSpcReduction="10000"/>
          </a:bodyPr>
          <a:lstStyle/>
          <a:p>
            <a:fld id="{2754ED01-E2A0-4C1E-8E21-014B99041579}" type="slidenum">
              <a:rPr lang="en-US" smtClean="0"/>
              <a:pPr/>
              <a:t>20</a:t>
            </a:fld>
            <a:endParaRPr lang="en-US"/>
          </a:p>
        </p:txBody>
      </p:sp>
      <p:pic>
        <p:nvPicPr>
          <p:cNvPr id="5" name="Picture 4">
            <a:extLst>
              <a:ext uri="{FF2B5EF4-FFF2-40B4-BE49-F238E27FC236}">
                <a16:creationId xmlns:a16="http://schemas.microsoft.com/office/drawing/2014/main" id="{EBEB3911-B054-8F28-1771-F7028E9EA3D3}"/>
              </a:ext>
            </a:extLst>
          </p:cNvPr>
          <p:cNvPicPr>
            <a:picLocks noChangeAspect="1"/>
          </p:cNvPicPr>
          <p:nvPr/>
        </p:nvPicPr>
        <p:blipFill>
          <a:blip r:embed="rId2"/>
          <a:stretch>
            <a:fillRect/>
          </a:stretch>
        </p:blipFill>
        <p:spPr>
          <a:xfrm>
            <a:off x="4738135" y="3522570"/>
            <a:ext cx="3914363" cy="1209421"/>
          </a:xfrm>
          <a:prstGeom prst="rect">
            <a:avLst/>
          </a:prstGeom>
        </p:spPr>
      </p:pic>
    </p:spTree>
    <p:extLst>
      <p:ext uri="{BB962C8B-B14F-4D97-AF65-F5344CB8AC3E}">
        <p14:creationId xmlns:p14="http://schemas.microsoft.com/office/powerpoint/2010/main" val="354401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6221-26FA-8BB3-3BC6-91C7935A0849}"/>
              </a:ext>
            </a:extLst>
          </p:cNvPr>
          <p:cNvSpPr>
            <a:spLocks noGrp="1"/>
          </p:cNvSpPr>
          <p:nvPr>
            <p:ph type="title"/>
          </p:nvPr>
        </p:nvSpPr>
        <p:spPr/>
        <p:txBody>
          <a:bodyPr/>
          <a:lstStyle/>
          <a:p>
            <a:r>
              <a:rPr lang="en-US" dirty="0"/>
              <a:t>More Statistics: things you should know as trialists</a:t>
            </a:r>
          </a:p>
        </p:txBody>
      </p:sp>
      <p:sp>
        <p:nvSpPr>
          <p:cNvPr id="4" name="Slide Number Placeholder 3">
            <a:extLst>
              <a:ext uri="{FF2B5EF4-FFF2-40B4-BE49-F238E27FC236}">
                <a16:creationId xmlns:a16="http://schemas.microsoft.com/office/drawing/2014/main" id="{BD814503-5CEE-28F0-460F-02D33DED677A}"/>
              </a:ext>
            </a:extLst>
          </p:cNvPr>
          <p:cNvSpPr>
            <a:spLocks noGrp="1"/>
          </p:cNvSpPr>
          <p:nvPr>
            <p:ph type="sldNum" sz="quarter" idx="12"/>
          </p:nvPr>
        </p:nvSpPr>
        <p:spPr/>
        <p:txBody>
          <a:bodyPr>
            <a:normAutofit lnSpcReduction="10000"/>
          </a:bodyPr>
          <a:lstStyle/>
          <a:p>
            <a:fld id="{2754ED01-E2A0-4C1E-8E21-014B99041579}" type="slidenum">
              <a:rPr lang="en-US" smtClean="0"/>
              <a:pPr/>
              <a:t>21</a:t>
            </a:fld>
            <a:endParaRPr lang="en-US"/>
          </a:p>
        </p:txBody>
      </p:sp>
      <p:pic>
        <p:nvPicPr>
          <p:cNvPr id="8194" name="Picture 2">
            <a:extLst>
              <a:ext uri="{FF2B5EF4-FFF2-40B4-BE49-F238E27FC236}">
                <a16:creationId xmlns:a16="http://schemas.microsoft.com/office/drawing/2014/main" id="{ACE08C80-0418-6068-0184-0FC2918F4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312" y="534958"/>
            <a:ext cx="4073376" cy="42084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9FBA98-2784-C57C-7AA3-E25309987995}"/>
              </a:ext>
            </a:extLst>
          </p:cNvPr>
          <p:cNvSpPr txBox="1"/>
          <p:nvPr/>
        </p:nvSpPr>
        <p:spPr>
          <a:xfrm>
            <a:off x="6999396" y="4601268"/>
            <a:ext cx="3582144" cy="215444"/>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https://statistically-</a:t>
            </a:r>
            <a:r>
              <a:rPr lang="en-US" sz="800" dirty="0" err="1">
                <a:latin typeface="Calibri" panose="020F0502020204030204" pitchFamily="34" charset="0"/>
                <a:cs typeface="Calibri" panose="020F0502020204030204" pitchFamily="34" charset="0"/>
              </a:rPr>
              <a:t>funny.blogspot.com</a:t>
            </a:r>
            <a:r>
              <a:rPr lang="en-US" sz="800" dirty="0">
                <a:latin typeface="Calibri" panose="020F0502020204030204" pitchFamily="34" charset="0"/>
                <a:cs typeface="Calibri" panose="020F0502020204030204" pitchFamily="34" charset="0"/>
              </a:rPr>
              <a:t>/2015/</a:t>
            </a:r>
          </a:p>
        </p:txBody>
      </p:sp>
    </p:spTree>
    <p:extLst>
      <p:ext uri="{BB962C8B-B14F-4D97-AF65-F5344CB8AC3E}">
        <p14:creationId xmlns:p14="http://schemas.microsoft.com/office/powerpoint/2010/main" val="108887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B807-994E-C30B-3558-C50543E625D3}"/>
              </a:ext>
            </a:extLst>
          </p:cNvPr>
          <p:cNvSpPr>
            <a:spLocks noGrp="1"/>
          </p:cNvSpPr>
          <p:nvPr>
            <p:ph type="title"/>
          </p:nvPr>
        </p:nvSpPr>
        <p:spPr/>
        <p:txBody>
          <a:bodyPr/>
          <a:lstStyle/>
          <a:p>
            <a:r>
              <a:rPr lang="en-US" dirty="0"/>
              <a:t>Superiority vs non-inferiority</a:t>
            </a:r>
          </a:p>
        </p:txBody>
      </p:sp>
      <p:sp>
        <p:nvSpPr>
          <p:cNvPr id="4" name="Slide Number Placeholder 3">
            <a:extLst>
              <a:ext uri="{FF2B5EF4-FFF2-40B4-BE49-F238E27FC236}">
                <a16:creationId xmlns:a16="http://schemas.microsoft.com/office/drawing/2014/main" id="{DD006229-458E-73CB-3356-0C24822ED7E8}"/>
              </a:ext>
            </a:extLst>
          </p:cNvPr>
          <p:cNvSpPr>
            <a:spLocks noGrp="1"/>
          </p:cNvSpPr>
          <p:nvPr>
            <p:ph type="sldNum" sz="quarter" idx="12"/>
          </p:nvPr>
        </p:nvSpPr>
        <p:spPr/>
        <p:txBody>
          <a:bodyPr>
            <a:normAutofit lnSpcReduction="10000"/>
          </a:bodyPr>
          <a:lstStyle/>
          <a:p>
            <a:fld id="{2754ED01-E2A0-4C1E-8E21-014B99041579}" type="slidenum">
              <a:rPr lang="en-US" smtClean="0"/>
              <a:pPr/>
              <a:t>22</a:t>
            </a:fld>
            <a:endParaRPr lang="en-US"/>
          </a:p>
        </p:txBody>
      </p:sp>
      <p:graphicFrame>
        <p:nvGraphicFramePr>
          <p:cNvPr id="5" name="Table 4">
            <a:extLst>
              <a:ext uri="{FF2B5EF4-FFF2-40B4-BE49-F238E27FC236}">
                <a16:creationId xmlns:a16="http://schemas.microsoft.com/office/drawing/2014/main" id="{6E0FE706-0C3A-CD2F-99FB-39F6B957E295}"/>
              </a:ext>
            </a:extLst>
          </p:cNvPr>
          <p:cNvGraphicFramePr>
            <a:graphicFrameLocks noGrp="1"/>
          </p:cNvGraphicFramePr>
          <p:nvPr>
            <p:extLst>
              <p:ext uri="{D42A27DB-BD31-4B8C-83A1-F6EECF244321}">
                <p14:modId xmlns:p14="http://schemas.microsoft.com/office/powerpoint/2010/main" val="770442650"/>
              </p:ext>
            </p:extLst>
          </p:nvPr>
        </p:nvGraphicFramePr>
        <p:xfrm>
          <a:off x="575556" y="627534"/>
          <a:ext cx="7992888" cy="4136977"/>
        </p:xfrm>
        <a:graphic>
          <a:graphicData uri="http://schemas.openxmlformats.org/drawingml/2006/table">
            <a:tbl>
              <a:tblPr firstRow="1" bandRow="1">
                <a:tableStyleId>{00A15C55-8517-42AA-B614-E9B94910E393}</a:tableStyleId>
              </a:tblPr>
              <a:tblGrid>
                <a:gridCol w="1188132">
                  <a:extLst>
                    <a:ext uri="{9D8B030D-6E8A-4147-A177-3AD203B41FA5}">
                      <a16:colId xmlns:a16="http://schemas.microsoft.com/office/drawing/2014/main" val="1388466989"/>
                    </a:ext>
                  </a:extLst>
                </a:gridCol>
                <a:gridCol w="3240360">
                  <a:extLst>
                    <a:ext uri="{9D8B030D-6E8A-4147-A177-3AD203B41FA5}">
                      <a16:colId xmlns:a16="http://schemas.microsoft.com/office/drawing/2014/main" val="1496469145"/>
                    </a:ext>
                  </a:extLst>
                </a:gridCol>
                <a:gridCol w="3564396">
                  <a:extLst>
                    <a:ext uri="{9D8B030D-6E8A-4147-A177-3AD203B41FA5}">
                      <a16:colId xmlns:a16="http://schemas.microsoft.com/office/drawing/2014/main" val="3913782087"/>
                    </a:ext>
                  </a:extLst>
                </a:gridCol>
              </a:tblGrid>
              <a:tr h="357457">
                <a:tc>
                  <a:txBody>
                    <a:bodyPr/>
                    <a:lstStyle/>
                    <a:p>
                      <a:r>
                        <a:rPr lang="en-US" sz="1600" dirty="0">
                          <a:latin typeface="Calibri" panose="020F0502020204030204" pitchFamily="34" charset="0"/>
                          <a:cs typeface="Calibri" panose="020F0502020204030204" pitchFamily="34" charset="0"/>
                        </a:rPr>
                        <a:t>Feature</a:t>
                      </a:r>
                    </a:p>
                  </a:txBody>
                  <a:tcPr/>
                </a:tc>
                <a:tc>
                  <a:txBody>
                    <a:bodyPr/>
                    <a:lstStyle/>
                    <a:p>
                      <a:r>
                        <a:rPr lang="en-US" sz="1600" dirty="0">
                          <a:latin typeface="Calibri" panose="020F0502020204030204" pitchFamily="34" charset="0"/>
                          <a:cs typeface="Calibri" panose="020F0502020204030204" pitchFamily="34" charset="0"/>
                        </a:rPr>
                        <a:t>Superiority trial</a:t>
                      </a:r>
                    </a:p>
                  </a:txBody>
                  <a:tcPr/>
                </a:tc>
                <a:tc>
                  <a:txBody>
                    <a:bodyPr/>
                    <a:lstStyle/>
                    <a:p>
                      <a:r>
                        <a:rPr lang="en-US" sz="1600" dirty="0">
                          <a:latin typeface="Calibri" panose="020F0502020204030204" pitchFamily="34" charset="0"/>
                          <a:cs typeface="Calibri" panose="020F0502020204030204" pitchFamily="34" charset="0"/>
                        </a:rPr>
                        <a:t>Non-inferiority trial</a:t>
                      </a:r>
                    </a:p>
                  </a:txBody>
                  <a:tcPr/>
                </a:tc>
                <a:extLst>
                  <a:ext uri="{0D108BD9-81ED-4DB2-BD59-A6C34878D82A}">
                    <a16:rowId xmlns:a16="http://schemas.microsoft.com/office/drawing/2014/main" val="2206328823"/>
                  </a:ext>
                </a:extLst>
              </a:tr>
              <a:tr h="793261">
                <a:tc>
                  <a:txBody>
                    <a:bodyPr/>
                    <a:lstStyle/>
                    <a:p>
                      <a:r>
                        <a:rPr lang="en-US" sz="1600" dirty="0">
                          <a:latin typeface="Calibri" panose="020F0502020204030204" pitchFamily="34" charset="0"/>
                          <a:cs typeface="Calibri" panose="020F0502020204030204" pitchFamily="34" charset="0"/>
                        </a:rPr>
                        <a:t>Objective</a:t>
                      </a:r>
                    </a:p>
                  </a:txBody>
                  <a:tcPr/>
                </a:tc>
                <a:tc>
                  <a:txBody>
                    <a:bodyPr/>
                    <a:lstStyle/>
                    <a:p>
                      <a:r>
                        <a:rPr lang="en-CA" sz="1600" b="0" i="0" u="none" strike="noStrike" kern="1200" dirty="0">
                          <a:solidFill>
                            <a:schemeClr val="dk1"/>
                          </a:solidFill>
                          <a:effectLst/>
                          <a:latin typeface="Calibri" panose="020F0502020204030204" pitchFamily="34" charset="0"/>
                          <a:ea typeface="+mn-ea"/>
                          <a:cs typeface="Calibri" panose="020F0502020204030204" pitchFamily="34" charset="0"/>
                        </a:rPr>
                        <a:t>To demonstrate that a new treatment is better than SOC.</a:t>
                      </a:r>
                      <a:endParaRPr lang="en-US" sz="16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To show that a new treatment is not worse than SOC by a predefined </a:t>
                      </a:r>
                      <a:r>
                        <a:rPr lang="en-CA" sz="1600" b="0" i="0" u="none" strike="noStrike" kern="1200" dirty="0">
                          <a:solidFill>
                            <a:schemeClr val="dk1"/>
                          </a:solidFill>
                          <a:effectLst/>
                          <a:latin typeface="Calibri" panose="020F0502020204030204" pitchFamily="34" charset="0"/>
                          <a:ea typeface="+mn-ea"/>
                          <a:cs typeface="Calibri" panose="020F0502020204030204" pitchFamily="34" charset="0"/>
                        </a:rPr>
                        <a:t>non-inferiority (NI) </a:t>
                      </a:r>
                      <a:r>
                        <a:rPr lang="en-US" sz="1600" dirty="0">
                          <a:latin typeface="Calibri" panose="020F0502020204030204" pitchFamily="34" charset="0"/>
                          <a:cs typeface="Calibri" panose="020F0502020204030204" pitchFamily="34" charset="0"/>
                        </a:rPr>
                        <a:t>margin. </a:t>
                      </a:r>
                    </a:p>
                  </a:txBody>
                  <a:tcPr/>
                </a:tc>
                <a:extLst>
                  <a:ext uri="{0D108BD9-81ED-4DB2-BD59-A6C34878D82A}">
                    <a16:rowId xmlns:a16="http://schemas.microsoft.com/office/drawing/2014/main" val="981887301"/>
                  </a:ext>
                </a:extLst>
              </a:tr>
              <a:tr h="1028302">
                <a:tc>
                  <a:txBody>
                    <a:bodyPr/>
                    <a:lstStyle/>
                    <a:p>
                      <a:r>
                        <a:rPr lang="en-CA" sz="1600" b="0" i="0" u="none" strike="noStrike" kern="1200" dirty="0">
                          <a:solidFill>
                            <a:schemeClr val="dk1"/>
                          </a:solidFill>
                          <a:effectLst/>
                          <a:latin typeface="Calibri" panose="020F0502020204030204" pitchFamily="34" charset="0"/>
                          <a:ea typeface="+mn-ea"/>
                          <a:cs typeface="Calibri" panose="020F0502020204030204" pitchFamily="34" charset="0"/>
                        </a:rPr>
                        <a:t>Hypotheses</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H0: new treatment NOT better than SOC; H1: new treatment better than SOC</a:t>
                      </a:r>
                    </a:p>
                  </a:txBody>
                  <a:tcPr/>
                </a:tc>
                <a:tc>
                  <a:txBody>
                    <a:bodyPr/>
                    <a:lstStyle/>
                    <a:p>
                      <a:r>
                        <a:rPr lang="en-US" sz="1600" dirty="0">
                          <a:latin typeface="Calibri" panose="020F0502020204030204" pitchFamily="34" charset="0"/>
                          <a:cs typeface="Calibri" panose="020F0502020204030204" pitchFamily="34" charset="0"/>
                        </a:rPr>
                        <a:t>H0: new treatment is worse than SOC by more than NI margin; H1: new treatment is NOT worse than SOC by more than NI margin</a:t>
                      </a:r>
                    </a:p>
                  </a:txBody>
                  <a:tcPr/>
                </a:tc>
                <a:extLst>
                  <a:ext uri="{0D108BD9-81ED-4DB2-BD59-A6C34878D82A}">
                    <a16:rowId xmlns:a16="http://schemas.microsoft.com/office/drawing/2014/main" val="1746809359"/>
                  </a:ext>
                </a:extLst>
              </a:tr>
              <a:tr h="1028302">
                <a:tc>
                  <a:txBody>
                    <a:bodyPr/>
                    <a:lstStyle/>
                    <a:p>
                      <a:r>
                        <a:rPr lang="en-US" sz="1600" dirty="0">
                          <a:latin typeface="Calibri" panose="020F0502020204030204" pitchFamily="34" charset="0"/>
                          <a:cs typeface="Calibri" panose="020F0502020204030204" pitchFamily="34" charset="0"/>
                        </a:rPr>
                        <a:t>Context</a:t>
                      </a:r>
                    </a:p>
                  </a:txBody>
                  <a:tcPr/>
                </a:tc>
                <a:tc>
                  <a:txBody>
                    <a:bodyPr/>
                    <a:lstStyle/>
                    <a:p>
                      <a:r>
                        <a:rPr lang="en-CA" sz="1600" b="0" i="0" u="none" strike="noStrike" kern="1200" dirty="0">
                          <a:solidFill>
                            <a:schemeClr val="dk1"/>
                          </a:solidFill>
                          <a:effectLst/>
                          <a:latin typeface="Calibri" panose="020F0502020204030204" pitchFamily="34" charset="0"/>
                          <a:ea typeface="+mn-ea"/>
                          <a:cs typeface="Calibri" panose="020F0502020204030204" pitchFamily="34" charset="0"/>
                        </a:rPr>
                        <a:t>Used when there is a strong belief that the new treatment may offer better outcomes. </a:t>
                      </a:r>
                      <a:endParaRPr lang="en-US" sz="1600" dirty="0">
                        <a:latin typeface="Calibri" panose="020F0502020204030204" pitchFamily="34" charset="0"/>
                        <a:cs typeface="Calibri" panose="020F0502020204030204" pitchFamily="34" charset="0"/>
                      </a:endParaRPr>
                    </a:p>
                  </a:txBody>
                  <a:tcPr/>
                </a:tc>
                <a:tc>
                  <a:txBody>
                    <a:bodyPr/>
                    <a:lstStyle/>
                    <a:p>
                      <a:r>
                        <a:rPr lang="en-CA" sz="1600" b="0" i="0" u="none" strike="noStrike" kern="1200" dirty="0">
                          <a:solidFill>
                            <a:schemeClr val="dk1"/>
                          </a:solidFill>
                          <a:effectLst/>
                          <a:latin typeface="Calibri" panose="020F0502020204030204" pitchFamily="34" charset="0"/>
                          <a:ea typeface="+mn-ea"/>
                          <a:cs typeface="Calibri" panose="020F0502020204030204" pitchFamily="34" charset="0"/>
                        </a:rPr>
                        <a:t>Used when a new treatment may have similar efficacy but offers other advantages (e.g., safety, convenience, cost).</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2960736"/>
                  </a:ext>
                </a:extLst>
              </a:tr>
              <a:tr h="793261">
                <a:tc>
                  <a:txBody>
                    <a:bodyPr/>
                    <a:lstStyle/>
                    <a:p>
                      <a:r>
                        <a:rPr lang="en-US" sz="1600" dirty="0">
                          <a:latin typeface="Calibri" panose="020F0502020204030204" pitchFamily="34" charset="0"/>
                          <a:cs typeface="Calibri" panose="020F0502020204030204" pitchFamily="34" charset="0"/>
                        </a:rPr>
                        <a:t>Target difference</a:t>
                      </a:r>
                    </a:p>
                  </a:txBody>
                  <a:tcPr/>
                </a:tc>
                <a:tc>
                  <a:txBody>
                    <a:bodyPr/>
                    <a:lstStyle/>
                    <a:p>
                      <a:r>
                        <a:rPr lang="en-US" sz="1600" dirty="0">
                          <a:latin typeface="Calibri" panose="020F0502020204030204" pitchFamily="34" charset="0"/>
                          <a:cs typeface="Calibri" panose="020F0502020204030204" pitchFamily="34" charset="0"/>
                        </a:rPr>
                        <a:t>Target effect size should reflect clinically meaningful difference.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The NI margin should reflect a difference that would be considered clinically insignificant. </a:t>
                      </a:r>
                    </a:p>
                  </a:txBody>
                  <a:tcPr/>
                </a:tc>
                <a:extLst>
                  <a:ext uri="{0D108BD9-81ED-4DB2-BD59-A6C34878D82A}">
                    <a16:rowId xmlns:a16="http://schemas.microsoft.com/office/drawing/2014/main" val="352736169"/>
                  </a:ext>
                </a:extLst>
              </a:tr>
            </a:tbl>
          </a:graphicData>
        </a:graphic>
      </p:graphicFrame>
    </p:spTree>
    <p:extLst>
      <p:ext uri="{BB962C8B-B14F-4D97-AF65-F5344CB8AC3E}">
        <p14:creationId xmlns:p14="http://schemas.microsoft.com/office/powerpoint/2010/main" val="381254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51A9-07E1-051E-71D4-6461D83970DD}"/>
              </a:ext>
            </a:extLst>
          </p:cNvPr>
          <p:cNvSpPr>
            <a:spLocks noGrp="1"/>
          </p:cNvSpPr>
          <p:nvPr>
            <p:ph type="title"/>
          </p:nvPr>
        </p:nvSpPr>
        <p:spPr/>
        <p:txBody>
          <a:bodyPr/>
          <a:lstStyle/>
          <a:p>
            <a:r>
              <a:rPr lang="en-US" dirty="0"/>
              <a:t>Multiplicity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64D634-D561-5208-9033-5A847F9719ED}"/>
                  </a:ext>
                </a:extLst>
              </p:cNvPr>
              <p:cNvSpPr>
                <a:spLocks noGrp="1"/>
              </p:cNvSpPr>
              <p:nvPr>
                <p:ph idx="1"/>
              </p:nvPr>
            </p:nvSpPr>
            <p:spPr>
              <a:xfrm>
                <a:off x="323528" y="699541"/>
                <a:ext cx="8496944" cy="4104457"/>
              </a:xfrm>
            </p:spPr>
            <p:txBody>
              <a:bodyPr>
                <a:normAutofit fontScale="85000" lnSpcReduction="10000"/>
              </a:bodyPr>
              <a:lstStyle/>
              <a:p>
                <a:r>
                  <a:rPr lang="en-US" dirty="0"/>
                  <a:t>Multiplicity refers to the potential inflation of the type I error rate because of multiple testing, e.g., multiple subgroups, endpoints, time points, arms. </a:t>
                </a:r>
              </a:p>
              <a:p>
                <a:r>
                  <a:rPr lang="en-US" dirty="0"/>
                  <a:t>If we have 5 independent null hypotheses, each tested simultaneously at </a:t>
                </a:r>
                <a14:m>
                  <m:oMath xmlns:m="http://schemas.openxmlformats.org/officeDocument/2006/math">
                    <m:r>
                      <m:rPr>
                        <m:lit/>
                      </m:rPr>
                      <a:rPr lang="en-CA" b="0" i="0" smtClean="0">
                        <a:latin typeface="Cambria Math" panose="02040503050406030204" pitchFamily="18" charset="0"/>
                      </a:rPr>
                      <m:t> </m:t>
                    </m:r>
                    <m:r>
                      <a:rPr lang="en-CA" b="0" i="1" smtClean="0">
                        <a:latin typeface="Cambria Math" panose="02040503050406030204" pitchFamily="18" charset="0"/>
                      </a:rPr>
                      <m:t>𝛼</m:t>
                    </m:r>
                    <m:r>
                      <a:rPr lang="en-CA" b="0" i="1" smtClean="0">
                        <a:latin typeface="Cambria Math" panose="02040503050406030204" pitchFamily="18" charset="0"/>
                      </a:rPr>
                      <m:t>=5%</m:t>
                    </m:r>
                  </m:oMath>
                </a14:m>
                <a:r>
                  <a:rPr lang="en-US" dirty="0"/>
                  <a:t>. Probability of obtaining at least one positive result is 23% when indeed there is no effect. </a:t>
                </a:r>
              </a:p>
              <a:p>
                <a:r>
                  <a:rPr lang="en-US" dirty="0"/>
                  <a:t>If trial has more than 2 arms, multiplicity adjustments are needed to avoid inflation of type I error rate. </a:t>
                </a:r>
              </a:p>
              <a:p>
                <a:r>
                  <a:rPr lang="en-US" dirty="0"/>
                  <a:t>A trial typically is only powered for the primary endpoint. If multiple endpoints are important, one can consider a composite endpoint, or hierarchical testing (test OS, if significant, then test PFS; if PFS significant, then test ORR).  </a:t>
                </a:r>
              </a:p>
              <a:p>
                <a:r>
                  <a:rPr lang="en-US" dirty="0"/>
                  <a:t>If trials include interim analyses (IA) for efficacy, sample size needs to be adjusted for multiple testing (at different time points).</a:t>
                </a:r>
              </a:p>
              <a:p>
                <a:endParaRPr lang="en-US" dirty="0"/>
              </a:p>
            </p:txBody>
          </p:sp>
        </mc:Choice>
        <mc:Fallback>
          <p:sp>
            <p:nvSpPr>
              <p:cNvPr id="3" name="Content Placeholder 2">
                <a:extLst>
                  <a:ext uri="{FF2B5EF4-FFF2-40B4-BE49-F238E27FC236}">
                    <a16:creationId xmlns:a16="http://schemas.microsoft.com/office/drawing/2014/main" id="{CE64D634-D561-5208-9033-5A847F9719ED}"/>
                  </a:ext>
                </a:extLst>
              </p:cNvPr>
              <p:cNvSpPr>
                <a:spLocks noGrp="1" noRot="1" noChangeAspect="1" noMove="1" noResize="1" noEditPoints="1" noAdjustHandles="1" noChangeArrowheads="1" noChangeShapeType="1" noTextEdit="1"/>
              </p:cNvSpPr>
              <p:nvPr>
                <p:ph idx="1"/>
              </p:nvPr>
            </p:nvSpPr>
            <p:spPr>
              <a:xfrm>
                <a:off x="323528" y="699541"/>
                <a:ext cx="8496944" cy="4104457"/>
              </a:xfrm>
              <a:blipFill>
                <a:blip r:embed="rId2"/>
                <a:stretch>
                  <a:fillRect l="-597" t="-1852" r="-10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DF81EA7-B578-4881-DC8A-0808ABAE1716}"/>
              </a:ext>
            </a:extLst>
          </p:cNvPr>
          <p:cNvSpPr>
            <a:spLocks noGrp="1"/>
          </p:cNvSpPr>
          <p:nvPr>
            <p:ph type="sldNum" sz="quarter" idx="12"/>
          </p:nvPr>
        </p:nvSpPr>
        <p:spPr/>
        <p:txBody>
          <a:bodyPr>
            <a:normAutofit lnSpcReduction="10000"/>
          </a:bodyPr>
          <a:lstStyle/>
          <a:p>
            <a:fld id="{2754ED01-E2A0-4C1E-8E21-014B99041579}" type="slidenum">
              <a:rPr lang="en-US" smtClean="0"/>
              <a:pPr/>
              <a:t>23</a:t>
            </a:fld>
            <a:endParaRPr lang="en-US"/>
          </a:p>
        </p:txBody>
      </p:sp>
    </p:spTree>
    <p:extLst>
      <p:ext uri="{BB962C8B-B14F-4D97-AF65-F5344CB8AC3E}">
        <p14:creationId xmlns:p14="http://schemas.microsoft.com/office/powerpoint/2010/main" val="38838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CD28-79B4-7852-04F5-9588C29EDC06}"/>
              </a:ext>
            </a:extLst>
          </p:cNvPr>
          <p:cNvSpPr>
            <a:spLocks noGrp="1"/>
          </p:cNvSpPr>
          <p:nvPr>
            <p:ph type="title"/>
          </p:nvPr>
        </p:nvSpPr>
        <p:spPr/>
        <p:txBody>
          <a:bodyPr/>
          <a:lstStyle/>
          <a:p>
            <a:r>
              <a:rPr lang="en-US" sz="2800" dirty="0"/>
              <a:t>Time to event data, censoring</a:t>
            </a:r>
          </a:p>
        </p:txBody>
      </p:sp>
      <p:sp>
        <p:nvSpPr>
          <p:cNvPr id="3" name="Content Placeholder 2">
            <a:extLst>
              <a:ext uri="{FF2B5EF4-FFF2-40B4-BE49-F238E27FC236}">
                <a16:creationId xmlns:a16="http://schemas.microsoft.com/office/drawing/2014/main" id="{EB6CC3FE-43D5-3100-4C11-08831CA3DDF0}"/>
              </a:ext>
            </a:extLst>
          </p:cNvPr>
          <p:cNvSpPr>
            <a:spLocks noGrp="1"/>
          </p:cNvSpPr>
          <p:nvPr>
            <p:ph idx="1"/>
          </p:nvPr>
        </p:nvSpPr>
        <p:spPr>
          <a:xfrm>
            <a:off x="323528" y="699543"/>
            <a:ext cx="4924538" cy="4032447"/>
          </a:xfrm>
        </p:spPr>
        <p:txBody>
          <a:bodyPr>
            <a:normAutofit fontScale="92500"/>
          </a:bodyPr>
          <a:lstStyle/>
          <a:p>
            <a:r>
              <a:rPr lang="en-US" b="1" dirty="0"/>
              <a:t>Time to event data</a:t>
            </a:r>
            <a:r>
              <a:rPr lang="en-US" dirty="0"/>
              <a:t>: two parts, event indicator and time variable. Important to clearly define starting and ending time. Examples: OS, PFS, EFS, TTP.</a:t>
            </a:r>
          </a:p>
          <a:p>
            <a:r>
              <a:rPr lang="en-US" b="1" dirty="0"/>
              <a:t>Right censoring</a:t>
            </a:r>
            <a:r>
              <a:rPr lang="en-US" dirty="0"/>
              <a:t>: the event time exceeds some observed value, but the exact event time is unknown. </a:t>
            </a:r>
          </a:p>
          <a:p>
            <a:r>
              <a:rPr lang="en-US" b="1" dirty="0"/>
              <a:t>Non-informative censoring</a:t>
            </a:r>
            <a:r>
              <a:rPr lang="en-US" dirty="0"/>
              <a:t>: time of censoring contains no information about the distribution of the time to the event. </a:t>
            </a:r>
          </a:p>
        </p:txBody>
      </p:sp>
      <p:sp>
        <p:nvSpPr>
          <p:cNvPr id="4" name="Slide Number Placeholder 3">
            <a:extLst>
              <a:ext uri="{FF2B5EF4-FFF2-40B4-BE49-F238E27FC236}">
                <a16:creationId xmlns:a16="http://schemas.microsoft.com/office/drawing/2014/main" id="{8E29F62C-822B-8B71-CF8D-1EE9F99C8D70}"/>
              </a:ext>
            </a:extLst>
          </p:cNvPr>
          <p:cNvSpPr>
            <a:spLocks noGrp="1"/>
          </p:cNvSpPr>
          <p:nvPr>
            <p:ph type="sldNum" sz="quarter" idx="12"/>
          </p:nvPr>
        </p:nvSpPr>
        <p:spPr/>
        <p:txBody>
          <a:bodyPr>
            <a:normAutofit lnSpcReduction="10000"/>
          </a:bodyPr>
          <a:lstStyle/>
          <a:p>
            <a:fld id="{2754ED01-E2A0-4C1E-8E21-014B99041579}" type="slidenum">
              <a:rPr lang="en-US" smtClean="0"/>
              <a:pPr/>
              <a:t>24</a:t>
            </a:fld>
            <a:endParaRPr lang="en-US"/>
          </a:p>
        </p:txBody>
      </p:sp>
      <p:pic>
        <p:nvPicPr>
          <p:cNvPr id="6" name="Picture 5">
            <a:extLst>
              <a:ext uri="{FF2B5EF4-FFF2-40B4-BE49-F238E27FC236}">
                <a16:creationId xmlns:a16="http://schemas.microsoft.com/office/drawing/2014/main" id="{F2207D42-FA4D-E9E7-59CB-DA5F1F03D850}"/>
              </a:ext>
            </a:extLst>
          </p:cNvPr>
          <p:cNvPicPr>
            <a:picLocks noChangeAspect="1"/>
          </p:cNvPicPr>
          <p:nvPr/>
        </p:nvPicPr>
        <p:blipFill>
          <a:blip r:embed="rId2"/>
          <a:stretch>
            <a:fillRect/>
          </a:stretch>
        </p:blipFill>
        <p:spPr>
          <a:xfrm>
            <a:off x="5248066" y="534958"/>
            <a:ext cx="3790699" cy="2756872"/>
          </a:xfrm>
          <a:prstGeom prst="rect">
            <a:avLst/>
          </a:prstGeom>
        </p:spPr>
      </p:pic>
      <p:sp>
        <p:nvSpPr>
          <p:cNvPr id="7" name="TextBox 6">
            <a:extLst>
              <a:ext uri="{FF2B5EF4-FFF2-40B4-BE49-F238E27FC236}">
                <a16:creationId xmlns:a16="http://schemas.microsoft.com/office/drawing/2014/main" id="{795B50F6-B327-DAC9-47E9-C7F285CFC3EA}"/>
              </a:ext>
            </a:extLst>
          </p:cNvPr>
          <p:cNvSpPr txBox="1"/>
          <p:nvPr/>
        </p:nvSpPr>
        <p:spPr>
          <a:xfrm>
            <a:off x="5652120" y="3313642"/>
            <a:ext cx="3096344" cy="1200329"/>
          </a:xfrm>
          <a:prstGeom prst="rect">
            <a:avLst/>
          </a:prstGeom>
          <a:noFill/>
        </p:spPr>
        <p:txBody>
          <a:bodyPr wrap="square" rtlCol="0">
            <a:spAutoFit/>
          </a:bodyPr>
          <a:lstStyle/>
          <a:p>
            <a:r>
              <a:rPr lang="en-US" dirty="0"/>
              <a:t>→: censored time;</a:t>
            </a:r>
          </a:p>
          <a:p>
            <a:r>
              <a:rPr lang="en-US" dirty="0"/>
              <a:t>---•: uncensored time (event).  </a:t>
            </a:r>
          </a:p>
          <a:p>
            <a:r>
              <a:rPr lang="en-US" dirty="0"/>
              <a:t>Patients enter and end a trial at different times.  </a:t>
            </a:r>
          </a:p>
        </p:txBody>
      </p:sp>
    </p:spTree>
    <p:extLst>
      <p:ext uri="{BB962C8B-B14F-4D97-AF65-F5344CB8AC3E}">
        <p14:creationId xmlns:p14="http://schemas.microsoft.com/office/powerpoint/2010/main" val="371715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0113-A4F6-3734-BE52-36C5E61D9149}"/>
              </a:ext>
            </a:extLst>
          </p:cNvPr>
          <p:cNvSpPr>
            <a:spLocks noGrp="1"/>
          </p:cNvSpPr>
          <p:nvPr>
            <p:ph type="title"/>
          </p:nvPr>
        </p:nvSpPr>
        <p:spPr/>
        <p:txBody>
          <a:bodyPr/>
          <a:lstStyle/>
          <a:p>
            <a:r>
              <a:rPr lang="en-US" dirty="0"/>
              <a:t>KM curve</a:t>
            </a:r>
          </a:p>
        </p:txBody>
      </p:sp>
      <p:sp>
        <p:nvSpPr>
          <p:cNvPr id="4" name="Slide Number Placeholder 3">
            <a:extLst>
              <a:ext uri="{FF2B5EF4-FFF2-40B4-BE49-F238E27FC236}">
                <a16:creationId xmlns:a16="http://schemas.microsoft.com/office/drawing/2014/main" id="{E40FAA86-C787-86CD-58FF-703ECD92E7B8}"/>
              </a:ext>
            </a:extLst>
          </p:cNvPr>
          <p:cNvSpPr>
            <a:spLocks noGrp="1"/>
          </p:cNvSpPr>
          <p:nvPr>
            <p:ph type="sldNum" sz="quarter" idx="12"/>
          </p:nvPr>
        </p:nvSpPr>
        <p:spPr/>
        <p:txBody>
          <a:bodyPr>
            <a:normAutofit lnSpcReduction="10000"/>
          </a:bodyPr>
          <a:lstStyle/>
          <a:p>
            <a:fld id="{2754ED01-E2A0-4C1E-8E21-014B99041579}" type="slidenum">
              <a:rPr lang="en-US" smtClean="0"/>
              <a:pPr/>
              <a:t>25</a:t>
            </a:fld>
            <a:endParaRPr lang="en-US"/>
          </a:p>
        </p:txBody>
      </p:sp>
      <p:pic>
        <p:nvPicPr>
          <p:cNvPr id="8" name="Picture 7" descr="A graph of cancer patients&#10;&#10;Description automatically generated">
            <a:extLst>
              <a:ext uri="{FF2B5EF4-FFF2-40B4-BE49-F238E27FC236}">
                <a16:creationId xmlns:a16="http://schemas.microsoft.com/office/drawing/2014/main" id="{6826FCCB-609D-F4F5-10D6-E8D92072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27534"/>
            <a:ext cx="4941811" cy="3706358"/>
          </a:xfrm>
          <a:prstGeom prst="rect">
            <a:avLst/>
          </a:prstGeom>
        </p:spPr>
      </p:pic>
      <p:sp>
        <p:nvSpPr>
          <p:cNvPr id="10" name="TextBox 9">
            <a:extLst>
              <a:ext uri="{FF2B5EF4-FFF2-40B4-BE49-F238E27FC236}">
                <a16:creationId xmlns:a16="http://schemas.microsoft.com/office/drawing/2014/main" id="{9C6614AA-3917-5122-F053-CE6D092A6A47}"/>
              </a:ext>
            </a:extLst>
          </p:cNvPr>
          <p:cNvSpPr txBox="1"/>
          <p:nvPr/>
        </p:nvSpPr>
        <p:spPr>
          <a:xfrm>
            <a:off x="243925" y="4426468"/>
            <a:ext cx="4572000" cy="276999"/>
          </a:xfrm>
          <a:prstGeom prst="rect">
            <a:avLst/>
          </a:prstGeom>
          <a:noFill/>
        </p:spPr>
        <p:txBody>
          <a:bodyPr wrap="square">
            <a:spAutoFit/>
          </a:bodyPr>
          <a:lstStyle/>
          <a:p>
            <a:r>
              <a:rPr lang="en-CA" sz="600" b="0" i="0" u="none" strike="noStrike" dirty="0">
                <a:solidFill>
                  <a:srgbClr val="222222"/>
                </a:solidFill>
                <a:effectLst/>
                <a:latin typeface="Arial" panose="020B0604020202020204" pitchFamily="34" charset="0"/>
              </a:rPr>
              <a:t>Chu, Quincy, et al. "Pembrolizumab plus chemotherapy versus chemotherapy in untreated advanced pleural mesothelioma in Canada, Italy, and France: a phase 3, open-label, randomised controlled trial." </a:t>
            </a:r>
            <a:r>
              <a:rPr lang="en-CA" sz="600" b="0" i="1" u="none" strike="noStrike" dirty="0">
                <a:solidFill>
                  <a:srgbClr val="222222"/>
                </a:solidFill>
                <a:effectLst/>
                <a:latin typeface="Arial" panose="020B0604020202020204" pitchFamily="34" charset="0"/>
              </a:rPr>
              <a:t>The Lancet</a:t>
            </a:r>
            <a:r>
              <a:rPr lang="en-CA" sz="600" b="0" i="0" u="none" strike="noStrike" dirty="0">
                <a:solidFill>
                  <a:srgbClr val="222222"/>
                </a:solidFill>
                <a:effectLst/>
                <a:latin typeface="Arial" panose="020B0604020202020204" pitchFamily="34" charset="0"/>
              </a:rPr>
              <a:t>402.10419 (2023): 2295-2306.</a:t>
            </a:r>
            <a:endParaRPr lang="en-US" sz="600" dirty="0"/>
          </a:p>
        </p:txBody>
      </p:sp>
      <p:sp>
        <p:nvSpPr>
          <p:cNvPr id="11" name="Content Placeholder 2">
            <a:extLst>
              <a:ext uri="{FF2B5EF4-FFF2-40B4-BE49-F238E27FC236}">
                <a16:creationId xmlns:a16="http://schemas.microsoft.com/office/drawing/2014/main" id="{57536C7C-BE55-3C22-2CCA-39162F6512E5}"/>
              </a:ext>
            </a:extLst>
          </p:cNvPr>
          <p:cNvSpPr>
            <a:spLocks noGrp="1"/>
          </p:cNvSpPr>
          <p:nvPr>
            <p:ph idx="1"/>
          </p:nvPr>
        </p:nvSpPr>
        <p:spPr>
          <a:xfrm>
            <a:off x="5528160" y="617839"/>
            <a:ext cx="3124338" cy="4010277"/>
          </a:xfrm>
        </p:spPr>
        <p:txBody>
          <a:bodyPr>
            <a:normAutofit fontScale="62500" lnSpcReduction="20000"/>
          </a:bodyPr>
          <a:lstStyle/>
          <a:p>
            <a:r>
              <a:rPr lang="en-US" dirty="0"/>
              <a:t>KM curve is an estimator for survival function S(t). </a:t>
            </a:r>
          </a:p>
          <a:p>
            <a:r>
              <a:rPr lang="en-US" dirty="0"/>
              <a:t>KM curve is not smooth, rather step-wise. </a:t>
            </a:r>
          </a:p>
          <a:p>
            <a:r>
              <a:rPr lang="en-US" dirty="0"/>
              <a:t>Relies on non-informative censoring assumption. </a:t>
            </a:r>
          </a:p>
          <a:p>
            <a:r>
              <a:rPr lang="en-US" dirty="0"/>
              <a:t>Vertical drops indicate events and ticks indicate censoring. Pay attention to when censoring occurs. </a:t>
            </a:r>
          </a:p>
          <a:p>
            <a:r>
              <a:rPr lang="en-US" dirty="0"/>
              <a:t>No. at risk: number of patients still at risk of outcome at each time point. Censored patients are NOT considered at risk. </a:t>
            </a:r>
          </a:p>
          <a:p>
            <a:r>
              <a:rPr lang="en-US" dirty="0"/>
              <a:t>As No. at risk gets smaller, the survival estimator becomes less stable. One patient caused a big drop in arm CPP around month 57. </a:t>
            </a:r>
          </a:p>
          <a:p>
            <a:endParaRPr lang="en-US" dirty="0"/>
          </a:p>
        </p:txBody>
      </p:sp>
    </p:spTree>
    <p:extLst>
      <p:ext uri="{BB962C8B-B14F-4D97-AF65-F5344CB8AC3E}">
        <p14:creationId xmlns:p14="http://schemas.microsoft.com/office/powerpoint/2010/main" val="360428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AD79-6770-1923-DF9A-5CD89CD47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50162-07FE-9016-E205-289D1DEC9417}"/>
              </a:ext>
            </a:extLst>
          </p:cNvPr>
          <p:cNvSpPr>
            <a:spLocks noGrp="1"/>
          </p:cNvSpPr>
          <p:nvPr>
            <p:ph type="title"/>
          </p:nvPr>
        </p:nvSpPr>
        <p:spPr/>
        <p:txBody>
          <a:bodyPr/>
          <a:lstStyle/>
          <a:p>
            <a:r>
              <a:rPr lang="en-US" sz="2800" dirty="0"/>
              <a:t>Hazard, HR, log-rank test, Cox PH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AD89E33-7390-77DB-5B58-996B57B83B19}"/>
                  </a:ext>
                </a:extLst>
              </p:cNvPr>
              <p:cNvSpPr>
                <a:spLocks noGrp="1"/>
              </p:cNvSpPr>
              <p:nvPr>
                <p:ph idx="1"/>
              </p:nvPr>
            </p:nvSpPr>
            <p:spPr/>
            <p:txBody>
              <a:bodyPr>
                <a:normAutofit fontScale="85000" lnSpcReduction="20000"/>
              </a:bodyPr>
              <a:lstStyle/>
              <a:p>
                <a:r>
                  <a:rPr lang="en-US" b="1" dirty="0"/>
                  <a:t>Hazard</a:t>
                </a:r>
                <a:r>
                  <a:rPr lang="en-US" dirty="0"/>
                  <a:t>: </a:t>
                </a:r>
                <a:r>
                  <a:rPr lang="en-CA" b="0" i="0" u="none" strike="noStrike" dirty="0">
                    <a:solidFill>
                      <a:srgbClr val="000000"/>
                    </a:solidFill>
                    <a:effectLst/>
                    <a:latin typeface="-webkit-standard"/>
                  </a:rPr>
                  <a:t>is like a measure of the "instantaneous risk" of an event (such as death) happening at a particular moment in time, given that the person has survived up until that moment. </a:t>
                </a:r>
                <a:r>
                  <a:rPr lang="en-CA" b="0" i="1" u="none" strike="noStrike" dirty="0">
                    <a:solidFill>
                      <a:srgbClr val="000000"/>
                    </a:solidFill>
                    <a:effectLst/>
                    <a:latin typeface="-webkit-standard"/>
                  </a:rPr>
                  <a:t>Hazard changes over time. </a:t>
                </a:r>
              </a:p>
              <a:p>
                <a:r>
                  <a:rPr lang="en-CA" b="1" u="none" strike="noStrike" dirty="0">
                    <a:solidFill>
                      <a:srgbClr val="000000"/>
                    </a:solidFill>
                    <a:effectLst/>
                    <a:cs typeface="Calibri" panose="020F0502020204030204" pitchFamily="34" charset="0"/>
                  </a:rPr>
                  <a:t>Log-rank test</a:t>
                </a:r>
                <a:r>
                  <a:rPr lang="en-CA" b="0" u="none" strike="noStrike" dirty="0">
                    <a:solidFill>
                      <a:srgbClr val="000000"/>
                    </a:solidFill>
                    <a:effectLst/>
                    <a:cs typeface="Calibri" panose="020F0502020204030204" pitchFamily="34" charset="0"/>
                  </a:rPr>
                  <a:t>: a nonparametric test comparing hazard rates between groups, null hypothesis: </a:t>
                </a:r>
                <a14:m>
                  <m:oMath xmlns:m="http://schemas.openxmlformats.org/officeDocument/2006/math">
                    <m:sSub>
                      <m:sSubPr>
                        <m:ctrlPr>
                          <a:rPr lang="en-CA" b="0" i="1" smtClean="0">
                            <a:solidFill>
                              <a:srgbClr val="000000"/>
                            </a:solidFill>
                            <a:latin typeface="Cambria Math" panose="02040503050406030204" pitchFamily="18" charset="0"/>
                            <a:cs typeface="Calibri" panose="020F0502020204030204" pitchFamily="34" charset="0"/>
                          </a:rPr>
                        </m:ctrlPr>
                      </m:sSubPr>
                      <m:e>
                        <m:r>
                          <m:rPr>
                            <m:sty m:val="p"/>
                          </m:rPr>
                          <a:rPr lang="en-CA" i="1">
                            <a:solidFill>
                              <a:srgbClr val="000000"/>
                            </a:solidFill>
                            <a:latin typeface="Cambria Math" panose="02040503050406030204" pitchFamily="18" charset="0"/>
                            <a:cs typeface="Calibri" panose="020F0502020204030204" pitchFamily="34" charset="0"/>
                          </a:rPr>
                          <m:t>h</m:t>
                        </m:r>
                      </m:e>
                      <m:sub>
                        <m:r>
                          <a:rPr lang="en-CA" b="0" i="1" smtClean="0">
                            <a:solidFill>
                              <a:srgbClr val="000000"/>
                            </a:solidFill>
                            <a:latin typeface="Cambria Math" panose="02040503050406030204" pitchFamily="18" charset="0"/>
                            <a:cs typeface="Calibri" panose="020F0502020204030204" pitchFamily="34" charset="0"/>
                          </a:rPr>
                          <m:t>𝑐𝑝</m:t>
                        </m:r>
                      </m:sub>
                    </m:sSub>
                    <m:d>
                      <m:dPr>
                        <m:ctrlPr>
                          <a:rPr lang="en-CA" b="0" i="1" u="none" strike="noStrike" smtClean="0">
                            <a:solidFill>
                              <a:srgbClr val="000000"/>
                            </a:solidFill>
                            <a:effectLst/>
                            <a:latin typeface="Cambria Math" panose="02040503050406030204" pitchFamily="18" charset="0"/>
                            <a:cs typeface="Calibri" panose="020F0502020204030204" pitchFamily="34" charset="0"/>
                          </a:rPr>
                        </m:ctrlPr>
                      </m:dPr>
                      <m:e>
                        <m:r>
                          <a:rPr lang="en-CA" b="0" i="1" u="none" strike="noStrike" smtClean="0">
                            <a:solidFill>
                              <a:srgbClr val="000000"/>
                            </a:solidFill>
                            <a:effectLst/>
                            <a:latin typeface="Cambria Math" panose="02040503050406030204" pitchFamily="18" charset="0"/>
                            <a:cs typeface="Calibri" panose="020F0502020204030204" pitchFamily="34" charset="0"/>
                          </a:rPr>
                          <m:t>𝑡</m:t>
                        </m:r>
                      </m:e>
                    </m:d>
                    <m:r>
                      <a:rPr lang="en-CA" b="0" i="1" u="none" strike="noStrike" smtClean="0">
                        <a:solidFill>
                          <a:srgbClr val="000000"/>
                        </a:solidFill>
                        <a:effectLst/>
                        <a:latin typeface="Cambria Math" panose="02040503050406030204" pitchFamily="18" charset="0"/>
                        <a:cs typeface="Calibri" panose="020F0502020204030204" pitchFamily="34" charset="0"/>
                      </a:rPr>
                      <m:t>=</m:t>
                    </m:r>
                    <m:sSub>
                      <m:sSubPr>
                        <m:ctrlPr>
                          <a:rPr lang="en-CA" i="1">
                            <a:solidFill>
                              <a:srgbClr val="000000"/>
                            </a:solidFill>
                            <a:latin typeface="Cambria Math" panose="02040503050406030204" pitchFamily="18" charset="0"/>
                            <a:cs typeface="Calibri" panose="020F0502020204030204" pitchFamily="34" charset="0"/>
                          </a:rPr>
                        </m:ctrlPr>
                      </m:sSubPr>
                      <m:e>
                        <m:r>
                          <m:rPr>
                            <m:sty m:val="p"/>
                          </m:rPr>
                          <a:rPr lang="en-CA" i="1">
                            <a:solidFill>
                              <a:srgbClr val="000000"/>
                            </a:solidFill>
                            <a:latin typeface="Cambria Math" panose="02040503050406030204" pitchFamily="18" charset="0"/>
                            <a:cs typeface="Calibri" panose="020F0502020204030204" pitchFamily="34" charset="0"/>
                          </a:rPr>
                          <m:t>h</m:t>
                        </m:r>
                      </m:e>
                      <m:sub>
                        <m:r>
                          <a:rPr lang="en-CA" i="1">
                            <a:solidFill>
                              <a:srgbClr val="000000"/>
                            </a:solidFill>
                            <a:latin typeface="Cambria Math" panose="02040503050406030204" pitchFamily="18" charset="0"/>
                            <a:cs typeface="Calibri" panose="020F0502020204030204" pitchFamily="34" charset="0"/>
                          </a:rPr>
                          <m:t>𝑐𝑝</m:t>
                        </m:r>
                        <m:r>
                          <a:rPr lang="en-CA" b="0" i="1" smtClean="0">
                            <a:solidFill>
                              <a:srgbClr val="000000"/>
                            </a:solidFill>
                            <a:latin typeface="Cambria Math" panose="02040503050406030204" pitchFamily="18" charset="0"/>
                            <a:cs typeface="Calibri" panose="020F0502020204030204" pitchFamily="34" charset="0"/>
                          </a:rPr>
                          <m:t>𝑝</m:t>
                        </m:r>
                      </m:sub>
                    </m:sSub>
                    <m:d>
                      <m:dPr>
                        <m:ctrlPr>
                          <a:rPr lang="en-CA" i="1">
                            <a:solidFill>
                              <a:srgbClr val="000000"/>
                            </a:solidFill>
                            <a:latin typeface="Cambria Math" panose="02040503050406030204" pitchFamily="18" charset="0"/>
                            <a:cs typeface="Calibri" panose="020F0502020204030204" pitchFamily="34" charset="0"/>
                          </a:rPr>
                        </m:ctrlPr>
                      </m:dPr>
                      <m:e>
                        <m:r>
                          <a:rPr lang="en-CA" i="1">
                            <a:solidFill>
                              <a:srgbClr val="000000"/>
                            </a:solidFill>
                            <a:latin typeface="Cambria Math" panose="02040503050406030204" pitchFamily="18" charset="0"/>
                            <a:cs typeface="Calibri" panose="020F0502020204030204" pitchFamily="34" charset="0"/>
                          </a:rPr>
                          <m:t>𝑡</m:t>
                        </m:r>
                      </m:e>
                    </m:d>
                  </m:oMath>
                </a14:m>
                <a:r>
                  <a:rPr lang="en-CA" b="0" u="none" strike="noStrike" dirty="0">
                    <a:solidFill>
                      <a:srgbClr val="000000"/>
                    </a:solidFill>
                    <a:effectLst/>
                    <a:cs typeface="Calibri" panose="020F0502020204030204" pitchFamily="34" charset="0"/>
                  </a:rPr>
                  <a:t>. </a:t>
                </a:r>
                <a:r>
                  <a:rPr lang="en-CA" dirty="0">
                    <a:solidFill>
                      <a:srgbClr val="000000"/>
                    </a:solidFill>
                    <a:cs typeface="Calibri" panose="020F0502020204030204" pitchFamily="34" charset="0"/>
                  </a:rPr>
                  <a:t>Test is based on noninformative censoring assumption. Log-rank test compares the </a:t>
                </a:r>
                <a:r>
                  <a:rPr lang="en-CA" b="1" dirty="0">
                    <a:solidFill>
                      <a:srgbClr val="000000"/>
                    </a:solidFill>
                    <a:cs typeface="Calibri" panose="020F0502020204030204" pitchFamily="34" charset="0"/>
                  </a:rPr>
                  <a:t>entire</a:t>
                </a:r>
                <a:r>
                  <a:rPr lang="en-CA" dirty="0">
                    <a:solidFill>
                      <a:srgbClr val="000000"/>
                    </a:solidFill>
                    <a:cs typeface="Calibri" panose="020F0502020204030204" pitchFamily="34" charset="0"/>
                  </a:rPr>
                  <a:t> curve rather than specific time point. Power depends on #events, not #patients. </a:t>
                </a:r>
                <a:endParaRPr lang="en-CA" b="0" u="none" strike="noStrike" dirty="0">
                  <a:solidFill>
                    <a:srgbClr val="000000"/>
                  </a:solidFill>
                  <a:effectLst/>
                  <a:cs typeface="Calibri" panose="020F0502020204030204" pitchFamily="34" charset="0"/>
                </a:endParaRPr>
              </a:p>
              <a:p>
                <a:r>
                  <a:rPr lang="en-CA" b="1" dirty="0">
                    <a:solidFill>
                      <a:srgbClr val="000000"/>
                    </a:solidFill>
                    <a:latin typeface="-webkit-standard"/>
                  </a:rPr>
                  <a:t>Hazard ratio (HR): </a:t>
                </a:r>
                <a:r>
                  <a:rPr lang="en-CA" dirty="0">
                    <a:solidFill>
                      <a:srgbClr val="000000"/>
                    </a:solidFill>
                    <a:latin typeface="-webkit-standard"/>
                  </a:rPr>
                  <a:t>an estimate of the ratio of the hazard between new treatment and SOC. Interpretation: CPP reduces the </a:t>
                </a:r>
                <a:r>
                  <a:rPr lang="en-CA" i="1" u="sng" dirty="0">
                    <a:solidFill>
                      <a:srgbClr val="000000"/>
                    </a:solidFill>
                    <a:latin typeface="-webkit-standard"/>
                  </a:rPr>
                  <a:t>risk</a:t>
                </a:r>
                <a:r>
                  <a:rPr lang="en-CA" dirty="0">
                    <a:solidFill>
                      <a:srgbClr val="000000"/>
                    </a:solidFill>
                    <a:latin typeface="-webkit-standard"/>
                  </a:rPr>
                  <a:t> of death by 21% comparing with CP. Risk here mean the </a:t>
                </a:r>
                <a:r>
                  <a:rPr lang="en-CA" i="1" dirty="0">
                    <a:solidFill>
                      <a:srgbClr val="000000"/>
                    </a:solidFill>
                    <a:latin typeface="-webkit-standard"/>
                  </a:rPr>
                  <a:t>instantaneous risk </a:t>
                </a:r>
                <a:r>
                  <a:rPr lang="en-CA" dirty="0">
                    <a:solidFill>
                      <a:srgbClr val="000000"/>
                    </a:solidFill>
                    <a:latin typeface="-webkit-standard"/>
                  </a:rPr>
                  <a:t>of the event at any given point in time, not the chances of obtaining a durable benefit. </a:t>
                </a:r>
              </a:p>
              <a:p>
                <a:r>
                  <a:rPr lang="en-CA" b="1" dirty="0">
                    <a:solidFill>
                      <a:srgbClr val="000000"/>
                    </a:solidFill>
                    <a:latin typeface="-webkit-standard"/>
                  </a:rPr>
                  <a:t>Cox proportional hazard (PH) model</a:t>
                </a:r>
                <a:r>
                  <a:rPr lang="en-CA" dirty="0">
                    <a:solidFill>
                      <a:srgbClr val="000000"/>
                    </a:solidFill>
                    <a:latin typeface="-webkit-standard"/>
                  </a:rPr>
                  <a:t>: often used to provide HR and its CIs. Assumes constant HR over time (can be tested statistically). Can be used to adjust covariates and identify biomarkers. </a:t>
                </a:r>
              </a:p>
            </p:txBody>
          </p:sp>
        </mc:Choice>
        <mc:Fallback>
          <p:sp>
            <p:nvSpPr>
              <p:cNvPr id="3" name="Content Placeholder 2">
                <a:extLst>
                  <a:ext uri="{FF2B5EF4-FFF2-40B4-BE49-F238E27FC236}">
                    <a16:creationId xmlns:a16="http://schemas.microsoft.com/office/drawing/2014/main" id="{2AD89E33-7390-77DB-5B58-996B57B83B19}"/>
                  </a:ext>
                </a:extLst>
              </p:cNvPr>
              <p:cNvSpPr>
                <a:spLocks noGrp="1" noRot="1" noChangeAspect="1" noMove="1" noResize="1" noEditPoints="1" noAdjustHandles="1" noChangeArrowheads="1" noChangeShapeType="1" noTextEdit="1"/>
              </p:cNvSpPr>
              <p:nvPr>
                <p:ph idx="1"/>
              </p:nvPr>
            </p:nvSpPr>
            <p:spPr>
              <a:blipFill>
                <a:blip r:embed="rId2"/>
                <a:stretch>
                  <a:fillRect l="-597" t="-2516" r="-2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CCB050D-179B-7730-1343-6C7BD7AE1E26}"/>
              </a:ext>
            </a:extLst>
          </p:cNvPr>
          <p:cNvSpPr>
            <a:spLocks noGrp="1"/>
          </p:cNvSpPr>
          <p:nvPr>
            <p:ph type="sldNum" sz="quarter" idx="12"/>
          </p:nvPr>
        </p:nvSpPr>
        <p:spPr/>
        <p:txBody>
          <a:bodyPr>
            <a:normAutofit lnSpcReduction="10000"/>
          </a:bodyPr>
          <a:lstStyle/>
          <a:p>
            <a:fld id="{2754ED01-E2A0-4C1E-8E21-014B99041579}" type="slidenum">
              <a:rPr lang="en-US" smtClean="0"/>
              <a:pPr/>
              <a:t>26</a:t>
            </a:fld>
            <a:endParaRPr lang="en-US"/>
          </a:p>
        </p:txBody>
      </p:sp>
    </p:spTree>
    <p:extLst>
      <p:ext uri="{BB962C8B-B14F-4D97-AF65-F5344CB8AC3E}">
        <p14:creationId xmlns:p14="http://schemas.microsoft.com/office/powerpoint/2010/main" val="393123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E86-A075-682D-11DF-C2D81311D0A4}"/>
              </a:ext>
            </a:extLst>
          </p:cNvPr>
          <p:cNvSpPr>
            <a:spLocks noGrp="1"/>
          </p:cNvSpPr>
          <p:nvPr>
            <p:ph type="title"/>
          </p:nvPr>
        </p:nvSpPr>
        <p:spPr/>
        <p:txBody>
          <a:bodyPr/>
          <a:lstStyle/>
          <a:p>
            <a:r>
              <a:rPr lang="en-US" dirty="0"/>
              <a:t>Informative censoring</a:t>
            </a:r>
          </a:p>
        </p:txBody>
      </p:sp>
      <p:sp>
        <p:nvSpPr>
          <p:cNvPr id="4" name="Slide Number Placeholder 3">
            <a:extLst>
              <a:ext uri="{FF2B5EF4-FFF2-40B4-BE49-F238E27FC236}">
                <a16:creationId xmlns:a16="http://schemas.microsoft.com/office/drawing/2014/main" id="{6F8415FB-963B-1956-BE78-54FB95FAC8DF}"/>
              </a:ext>
            </a:extLst>
          </p:cNvPr>
          <p:cNvSpPr>
            <a:spLocks noGrp="1"/>
          </p:cNvSpPr>
          <p:nvPr>
            <p:ph type="sldNum" sz="quarter" idx="12"/>
          </p:nvPr>
        </p:nvSpPr>
        <p:spPr/>
        <p:txBody>
          <a:bodyPr>
            <a:normAutofit lnSpcReduction="10000"/>
          </a:bodyPr>
          <a:lstStyle/>
          <a:p>
            <a:fld id="{2754ED01-E2A0-4C1E-8E21-014B99041579}" type="slidenum">
              <a:rPr lang="en-US" smtClean="0"/>
              <a:pPr/>
              <a:t>27</a:t>
            </a:fld>
            <a:endParaRPr lang="en-US"/>
          </a:p>
        </p:txBody>
      </p:sp>
      <p:pic>
        <p:nvPicPr>
          <p:cNvPr id="5" name="Picture 4">
            <a:extLst>
              <a:ext uri="{FF2B5EF4-FFF2-40B4-BE49-F238E27FC236}">
                <a16:creationId xmlns:a16="http://schemas.microsoft.com/office/drawing/2014/main" id="{52CAAFF5-36F0-46E8-05D1-881758B52A93}"/>
              </a:ext>
            </a:extLst>
          </p:cNvPr>
          <p:cNvPicPr>
            <a:picLocks noChangeAspect="1"/>
          </p:cNvPicPr>
          <p:nvPr/>
        </p:nvPicPr>
        <p:blipFill>
          <a:blip r:embed="rId2"/>
          <a:stretch>
            <a:fillRect/>
          </a:stretch>
        </p:blipFill>
        <p:spPr>
          <a:xfrm>
            <a:off x="107504" y="843558"/>
            <a:ext cx="5845357" cy="3312368"/>
          </a:xfrm>
          <a:prstGeom prst="rect">
            <a:avLst/>
          </a:prstGeom>
        </p:spPr>
      </p:pic>
      <p:sp>
        <p:nvSpPr>
          <p:cNvPr id="7" name="TextBox 6">
            <a:extLst>
              <a:ext uri="{FF2B5EF4-FFF2-40B4-BE49-F238E27FC236}">
                <a16:creationId xmlns:a16="http://schemas.microsoft.com/office/drawing/2014/main" id="{7D3720F2-0B81-D2F2-188D-882066DACA38}"/>
              </a:ext>
            </a:extLst>
          </p:cNvPr>
          <p:cNvSpPr txBox="1"/>
          <p:nvPr/>
        </p:nvSpPr>
        <p:spPr>
          <a:xfrm>
            <a:off x="48205" y="4296098"/>
            <a:ext cx="5904656" cy="276999"/>
          </a:xfrm>
          <a:prstGeom prst="rect">
            <a:avLst/>
          </a:prstGeom>
          <a:noFill/>
        </p:spPr>
        <p:txBody>
          <a:bodyPr wrap="square">
            <a:spAutoFit/>
          </a:bodyPr>
          <a:lstStyle/>
          <a:p>
            <a:r>
              <a:rPr lang="en-CA" sz="600" b="0" i="0" u="none" strike="noStrike" dirty="0" err="1">
                <a:solidFill>
                  <a:srgbClr val="222222"/>
                </a:solidFill>
                <a:effectLst/>
                <a:latin typeface="Arial" panose="020B0604020202020204" pitchFamily="34" charset="0"/>
              </a:rPr>
              <a:t>Lesan</a:t>
            </a:r>
            <a:r>
              <a:rPr lang="en-CA" sz="600" b="0" i="0" u="none" strike="noStrike" dirty="0">
                <a:solidFill>
                  <a:srgbClr val="222222"/>
                </a:solidFill>
                <a:effectLst/>
                <a:latin typeface="Arial" panose="020B0604020202020204" pitchFamily="34" charset="0"/>
              </a:rPr>
              <a:t>, Vadim, </a:t>
            </a:r>
            <a:r>
              <a:rPr lang="en-CA" sz="600" b="0" i="0" u="none" strike="noStrike" dirty="0" err="1">
                <a:solidFill>
                  <a:srgbClr val="222222"/>
                </a:solidFill>
                <a:effectLst/>
                <a:latin typeface="Arial" panose="020B0604020202020204" pitchFamily="34" charset="0"/>
              </a:rPr>
              <a:t>Timothée</a:t>
            </a:r>
            <a:r>
              <a:rPr lang="en-CA" sz="600" b="0" i="0" u="none" strike="noStrike" dirty="0">
                <a:solidFill>
                  <a:srgbClr val="222222"/>
                </a:solidFill>
                <a:effectLst/>
                <a:latin typeface="Arial" panose="020B0604020202020204" pitchFamily="34" charset="0"/>
              </a:rPr>
              <a:t> Olivier, and Vinay Prasad. "Progression-free survival estimates are shaped by specific censoring rules: Implications for PFS as an endpoint in cancer randomized trials." </a:t>
            </a:r>
            <a:r>
              <a:rPr lang="en-CA" sz="600" b="0" i="1" u="none" strike="noStrike" dirty="0">
                <a:solidFill>
                  <a:srgbClr val="222222"/>
                </a:solidFill>
                <a:effectLst/>
                <a:latin typeface="Arial" panose="020B0604020202020204" pitchFamily="34" charset="0"/>
              </a:rPr>
              <a:t>European Journal of Cancer</a:t>
            </a:r>
            <a:r>
              <a:rPr lang="en-CA" sz="600" b="0" i="0" u="none" strike="noStrike" dirty="0">
                <a:solidFill>
                  <a:srgbClr val="222222"/>
                </a:solidFill>
                <a:effectLst/>
                <a:latin typeface="Arial" panose="020B0604020202020204" pitchFamily="34" charset="0"/>
              </a:rPr>
              <a:t> 202 (2024): 114022.</a:t>
            </a:r>
            <a:endParaRPr lang="en-US" sz="600" dirty="0"/>
          </a:p>
        </p:txBody>
      </p:sp>
      <p:sp>
        <p:nvSpPr>
          <p:cNvPr id="9" name="Content Placeholder 2">
            <a:extLst>
              <a:ext uri="{FF2B5EF4-FFF2-40B4-BE49-F238E27FC236}">
                <a16:creationId xmlns:a16="http://schemas.microsoft.com/office/drawing/2014/main" id="{3D40B297-F7EA-E910-4805-065F1D6B8CF5}"/>
              </a:ext>
            </a:extLst>
          </p:cNvPr>
          <p:cNvSpPr>
            <a:spLocks noGrp="1"/>
          </p:cNvSpPr>
          <p:nvPr>
            <p:ph idx="1"/>
          </p:nvPr>
        </p:nvSpPr>
        <p:spPr>
          <a:xfrm>
            <a:off x="6019662" y="771550"/>
            <a:ext cx="3124338" cy="4147130"/>
          </a:xfrm>
        </p:spPr>
        <p:txBody>
          <a:bodyPr>
            <a:normAutofit fontScale="70000" lnSpcReduction="20000"/>
          </a:bodyPr>
          <a:lstStyle/>
          <a:p>
            <a:r>
              <a:rPr lang="en-US" dirty="0"/>
              <a:t>Informative censoring occurs when censoring contains information about the distribution of event. </a:t>
            </a:r>
          </a:p>
          <a:p>
            <a:r>
              <a:rPr lang="en-US" dirty="0"/>
              <a:t>Informative censoring introduces bias to almost all survival estimates. </a:t>
            </a:r>
          </a:p>
          <a:p>
            <a:r>
              <a:rPr lang="en-US" dirty="0"/>
              <a:t>Endpoints such as PFS might be subject to informative censoring.</a:t>
            </a:r>
          </a:p>
          <a:p>
            <a:r>
              <a:rPr lang="en-US" dirty="0"/>
              <a:t>Important to check number of censoring and reasons between arms.</a:t>
            </a:r>
          </a:p>
          <a:p>
            <a:r>
              <a:rPr lang="en-US" dirty="0"/>
              <a:t>Sensitivity analysis, competing risk analysis and joint modeling of censoring and event distribution can be useful.</a:t>
            </a:r>
          </a:p>
          <a:p>
            <a:endParaRPr lang="en-US" dirty="0"/>
          </a:p>
        </p:txBody>
      </p:sp>
    </p:spTree>
    <p:extLst>
      <p:ext uri="{BB962C8B-B14F-4D97-AF65-F5344CB8AC3E}">
        <p14:creationId xmlns:p14="http://schemas.microsoft.com/office/powerpoint/2010/main" val="2265203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9E8A5-A49D-41FE-3129-C7BA6E08D183}"/>
              </a:ext>
            </a:extLst>
          </p:cNvPr>
          <p:cNvPicPr>
            <a:picLocks noChangeAspect="1"/>
          </p:cNvPicPr>
          <p:nvPr/>
        </p:nvPicPr>
        <p:blipFill>
          <a:blip r:embed="rId2"/>
          <a:stretch>
            <a:fillRect/>
          </a:stretch>
        </p:blipFill>
        <p:spPr>
          <a:xfrm>
            <a:off x="508109" y="3122077"/>
            <a:ext cx="5340070" cy="1694635"/>
          </a:xfrm>
          <a:prstGeom prst="rect">
            <a:avLst/>
          </a:prstGeom>
        </p:spPr>
      </p:pic>
      <p:pic>
        <p:nvPicPr>
          <p:cNvPr id="5" name="Picture 4">
            <a:extLst>
              <a:ext uri="{FF2B5EF4-FFF2-40B4-BE49-F238E27FC236}">
                <a16:creationId xmlns:a16="http://schemas.microsoft.com/office/drawing/2014/main" id="{6160352C-C209-2DAD-5A2E-E1CBB8EBE1AB}"/>
              </a:ext>
            </a:extLst>
          </p:cNvPr>
          <p:cNvPicPr>
            <a:picLocks noChangeAspect="1"/>
          </p:cNvPicPr>
          <p:nvPr/>
        </p:nvPicPr>
        <p:blipFill>
          <a:blip r:embed="rId3"/>
          <a:stretch>
            <a:fillRect/>
          </a:stretch>
        </p:blipFill>
        <p:spPr>
          <a:xfrm>
            <a:off x="344128" y="420272"/>
            <a:ext cx="5668032" cy="2755124"/>
          </a:xfrm>
          <a:prstGeom prst="rect">
            <a:avLst/>
          </a:prstGeom>
        </p:spPr>
      </p:pic>
      <p:sp>
        <p:nvSpPr>
          <p:cNvPr id="2" name="Title 1">
            <a:extLst>
              <a:ext uri="{FF2B5EF4-FFF2-40B4-BE49-F238E27FC236}">
                <a16:creationId xmlns:a16="http://schemas.microsoft.com/office/drawing/2014/main" id="{1A3C53E4-63FE-3114-C798-507CB8BF5B1D}"/>
              </a:ext>
            </a:extLst>
          </p:cNvPr>
          <p:cNvSpPr>
            <a:spLocks noGrp="1"/>
          </p:cNvSpPr>
          <p:nvPr>
            <p:ph type="title"/>
          </p:nvPr>
        </p:nvSpPr>
        <p:spPr>
          <a:xfrm>
            <a:off x="301319" y="42054"/>
            <a:ext cx="8496944" cy="411480"/>
          </a:xfrm>
        </p:spPr>
        <p:txBody>
          <a:bodyPr/>
          <a:lstStyle/>
          <a:p>
            <a:r>
              <a:rPr lang="en-US" dirty="0"/>
              <a:t>Bayesian vs Frequentist design</a:t>
            </a:r>
          </a:p>
        </p:txBody>
      </p:sp>
      <p:sp>
        <p:nvSpPr>
          <p:cNvPr id="4" name="Slide Number Placeholder 3">
            <a:extLst>
              <a:ext uri="{FF2B5EF4-FFF2-40B4-BE49-F238E27FC236}">
                <a16:creationId xmlns:a16="http://schemas.microsoft.com/office/drawing/2014/main" id="{D7E6E107-F338-E84D-0FE6-C472C6AD684A}"/>
              </a:ext>
            </a:extLst>
          </p:cNvPr>
          <p:cNvSpPr>
            <a:spLocks noGrp="1"/>
          </p:cNvSpPr>
          <p:nvPr>
            <p:ph type="sldNum" sz="quarter" idx="12"/>
          </p:nvPr>
        </p:nvSpPr>
        <p:spPr/>
        <p:txBody>
          <a:bodyPr>
            <a:normAutofit lnSpcReduction="10000"/>
          </a:bodyPr>
          <a:lstStyle/>
          <a:p>
            <a:fld id="{2754ED01-E2A0-4C1E-8E21-014B99041579}" type="slidenum">
              <a:rPr lang="en-US" smtClean="0"/>
              <a:pPr/>
              <a:t>28</a:t>
            </a:fld>
            <a:endParaRPr lang="en-US"/>
          </a:p>
        </p:txBody>
      </p:sp>
      <p:sp>
        <p:nvSpPr>
          <p:cNvPr id="8" name="TextBox 7">
            <a:extLst>
              <a:ext uri="{FF2B5EF4-FFF2-40B4-BE49-F238E27FC236}">
                <a16:creationId xmlns:a16="http://schemas.microsoft.com/office/drawing/2014/main" id="{F919C867-C2D2-BF55-1A26-26BD0DDBDE1C}"/>
              </a:ext>
            </a:extLst>
          </p:cNvPr>
          <p:cNvSpPr txBox="1"/>
          <p:nvPr/>
        </p:nvSpPr>
        <p:spPr>
          <a:xfrm>
            <a:off x="6181657" y="4678212"/>
            <a:ext cx="2932363" cy="276999"/>
          </a:xfrm>
          <a:prstGeom prst="rect">
            <a:avLst/>
          </a:prstGeom>
          <a:noFill/>
        </p:spPr>
        <p:txBody>
          <a:bodyPr wrap="square">
            <a:spAutoFit/>
          </a:bodyPr>
          <a:lstStyle/>
          <a:p>
            <a:r>
              <a:rPr lang="en-CA" sz="600" b="0" i="0" u="none" strike="noStrike" dirty="0" err="1">
                <a:solidFill>
                  <a:srgbClr val="222222"/>
                </a:solidFill>
                <a:effectLst/>
                <a:latin typeface="Arial" panose="020B0604020202020204" pitchFamily="34" charset="0"/>
              </a:rPr>
              <a:t>Msaouel</a:t>
            </a:r>
            <a:r>
              <a:rPr lang="en-CA" sz="600" b="0" i="0" u="none" strike="noStrike" dirty="0">
                <a:solidFill>
                  <a:srgbClr val="222222"/>
                </a:solidFill>
                <a:effectLst/>
                <a:latin typeface="Arial" panose="020B0604020202020204" pitchFamily="34" charset="0"/>
              </a:rPr>
              <a:t>, </a:t>
            </a:r>
            <a:r>
              <a:rPr lang="en-CA" sz="600" b="0" i="0" u="none" strike="noStrike" dirty="0" err="1">
                <a:solidFill>
                  <a:srgbClr val="222222"/>
                </a:solidFill>
                <a:effectLst/>
                <a:latin typeface="Arial" panose="020B0604020202020204" pitchFamily="34" charset="0"/>
              </a:rPr>
              <a:t>Pavlos</a:t>
            </a:r>
            <a:r>
              <a:rPr lang="en-CA" sz="600" b="0" i="0" u="none" strike="noStrike" dirty="0">
                <a:solidFill>
                  <a:srgbClr val="222222"/>
                </a:solidFill>
                <a:effectLst/>
                <a:latin typeface="Arial" panose="020B0604020202020204" pitchFamily="34" charset="0"/>
              </a:rPr>
              <a:t>, </a:t>
            </a:r>
            <a:r>
              <a:rPr lang="en-CA" sz="600" b="0" i="0" u="none" strike="noStrike" dirty="0" err="1">
                <a:solidFill>
                  <a:srgbClr val="222222"/>
                </a:solidFill>
                <a:effectLst/>
                <a:latin typeface="Arial" panose="020B0604020202020204" pitchFamily="34" charset="0"/>
              </a:rPr>
              <a:t>Juhee</a:t>
            </a:r>
            <a:r>
              <a:rPr lang="en-CA" sz="600" b="0" i="0" u="none" strike="noStrike" dirty="0">
                <a:solidFill>
                  <a:srgbClr val="222222"/>
                </a:solidFill>
                <a:effectLst/>
                <a:latin typeface="Arial" panose="020B0604020202020204" pitchFamily="34" charset="0"/>
              </a:rPr>
              <a:t> Lee, and Peter F. </a:t>
            </a:r>
            <a:r>
              <a:rPr lang="en-CA" sz="600" b="0" i="0" u="none" strike="noStrike" dirty="0" err="1">
                <a:solidFill>
                  <a:srgbClr val="222222"/>
                </a:solidFill>
                <a:effectLst/>
                <a:latin typeface="Arial" panose="020B0604020202020204" pitchFamily="34" charset="0"/>
              </a:rPr>
              <a:t>Thall</a:t>
            </a:r>
            <a:r>
              <a:rPr lang="en-CA" sz="600" b="0" i="0" u="none" strike="noStrike" dirty="0">
                <a:solidFill>
                  <a:srgbClr val="222222"/>
                </a:solidFill>
                <a:effectLst/>
                <a:latin typeface="Arial" panose="020B0604020202020204" pitchFamily="34" charset="0"/>
              </a:rPr>
              <a:t>. "Interpreting randomized controlled trials." </a:t>
            </a:r>
            <a:r>
              <a:rPr lang="en-CA" sz="600" b="0" i="1" u="none" strike="noStrike" dirty="0">
                <a:solidFill>
                  <a:srgbClr val="222222"/>
                </a:solidFill>
                <a:effectLst/>
                <a:latin typeface="Arial" panose="020B0604020202020204" pitchFamily="34" charset="0"/>
              </a:rPr>
              <a:t>Cancers</a:t>
            </a:r>
            <a:r>
              <a:rPr lang="en-CA" sz="600" b="0" i="0" u="none" strike="noStrike" dirty="0">
                <a:solidFill>
                  <a:srgbClr val="222222"/>
                </a:solidFill>
                <a:effectLst/>
                <a:latin typeface="Arial" panose="020B0604020202020204" pitchFamily="34" charset="0"/>
              </a:rPr>
              <a:t> 15.19 (2023): 4674.</a:t>
            </a:r>
            <a:endParaRPr lang="en-US" sz="600" dirty="0"/>
          </a:p>
        </p:txBody>
      </p:sp>
      <p:sp>
        <p:nvSpPr>
          <p:cNvPr id="10" name="Content Placeholder 2">
            <a:extLst>
              <a:ext uri="{FF2B5EF4-FFF2-40B4-BE49-F238E27FC236}">
                <a16:creationId xmlns:a16="http://schemas.microsoft.com/office/drawing/2014/main" id="{79934B29-E375-104E-828A-757901D35928}"/>
              </a:ext>
            </a:extLst>
          </p:cNvPr>
          <p:cNvSpPr>
            <a:spLocks noGrp="1"/>
          </p:cNvSpPr>
          <p:nvPr>
            <p:ph idx="1"/>
          </p:nvPr>
        </p:nvSpPr>
        <p:spPr>
          <a:xfrm>
            <a:off x="5878175" y="467259"/>
            <a:ext cx="3124338" cy="4110761"/>
          </a:xfrm>
        </p:spPr>
        <p:txBody>
          <a:bodyPr>
            <a:normAutofit fontScale="70000" lnSpcReduction="20000"/>
          </a:bodyPr>
          <a:lstStyle/>
          <a:p>
            <a:r>
              <a:rPr lang="en-US" dirty="0"/>
              <a:t>Bayesian design incorporate prior information along with the data collected in trial to make decision. </a:t>
            </a:r>
          </a:p>
          <a:p>
            <a:r>
              <a:rPr lang="en-US" dirty="0"/>
              <a:t>Bayesian design can be more flexible and efficient with high quality prior knowledge. </a:t>
            </a:r>
          </a:p>
          <a:p>
            <a:r>
              <a:rPr lang="en-US" dirty="0"/>
              <a:t>Bayesian design might add operational challenges (software, expertise).</a:t>
            </a:r>
          </a:p>
          <a:p>
            <a:r>
              <a:rPr lang="en-US" dirty="0"/>
              <a:t>Communicating a Bayesian design (grant, reviewer, peers) can be challenging and typically relies on simulation. </a:t>
            </a:r>
          </a:p>
          <a:p>
            <a:r>
              <a:rPr lang="en-US" dirty="0"/>
              <a:t>More Bayesian designs are being used, mostly in early phases. </a:t>
            </a:r>
          </a:p>
          <a:p>
            <a:endParaRPr lang="en-US" dirty="0"/>
          </a:p>
        </p:txBody>
      </p:sp>
    </p:spTree>
    <p:extLst>
      <p:ext uri="{BB962C8B-B14F-4D97-AF65-F5344CB8AC3E}">
        <p14:creationId xmlns:p14="http://schemas.microsoft.com/office/powerpoint/2010/main" val="428250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6453-FE57-0012-6A60-B254A62498C7}"/>
              </a:ext>
            </a:extLst>
          </p:cNvPr>
          <p:cNvSpPr>
            <a:spLocks noGrp="1"/>
          </p:cNvSpPr>
          <p:nvPr>
            <p:ph type="title"/>
          </p:nvPr>
        </p:nvSpPr>
        <p:spPr/>
        <p:txBody>
          <a:bodyPr/>
          <a:lstStyle/>
          <a:p>
            <a:r>
              <a:rPr lang="en-US" dirty="0"/>
              <a:t>More Statistics?</a:t>
            </a:r>
          </a:p>
        </p:txBody>
      </p:sp>
      <p:sp>
        <p:nvSpPr>
          <p:cNvPr id="3" name="Content Placeholder 2">
            <a:extLst>
              <a:ext uri="{FF2B5EF4-FFF2-40B4-BE49-F238E27FC236}">
                <a16:creationId xmlns:a16="http://schemas.microsoft.com/office/drawing/2014/main" id="{2F27C43D-04A5-856B-1047-98BC70B710B5}"/>
              </a:ext>
            </a:extLst>
          </p:cNvPr>
          <p:cNvSpPr>
            <a:spLocks noGrp="1"/>
          </p:cNvSpPr>
          <p:nvPr>
            <p:ph idx="1"/>
          </p:nvPr>
        </p:nvSpPr>
        <p:spPr>
          <a:xfrm>
            <a:off x="323528" y="699543"/>
            <a:ext cx="8280920" cy="4032448"/>
          </a:xfrm>
        </p:spPr>
        <p:txBody>
          <a:bodyPr/>
          <a:lstStyle/>
          <a:p>
            <a:r>
              <a:rPr lang="en-US" dirty="0"/>
              <a:t>FDA Statistical Principles for Clinical Trials </a:t>
            </a:r>
            <a:r>
              <a:rPr lang="en-US" dirty="0">
                <a:hlinkClick r:id="rId2"/>
              </a:rPr>
              <a:t>https://www.fda.gov/media/71336/download</a:t>
            </a:r>
            <a:r>
              <a:rPr lang="en-US" dirty="0"/>
              <a:t> </a:t>
            </a:r>
          </a:p>
          <a:p>
            <a:r>
              <a:rPr lang="en-US" dirty="0"/>
              <a:t>Journal of Thoracic Oncology: Statistics Series </a:t>
            </a:r>
            <a:r>
              <a:rPr lang="en-US" dirty="0">
                <a:hlinkClick r:id="rId3"/>
              </a:rPr>
              <a:t>https://www.jto.org/onco-stats</a:t>
            </a:r>
            <a:endParaRPr lang="en-US" dirty="0"/>
          </a:p>
          <a:p>
            <a:r>
              <a:rPr lang="en-US" dirty="0"/>
              <a:t>Interpreting Randomized Controlled Trials : </a:t>
            </a:r>
            <a:r>
              <a:rPr lang="en-US" dirty="0">
                <a:hlinkClick r:id="rId4"/>
              </a:rPr>
              <a:t>https://www.mdpi.com/2072-6694/15/19/4674</a:t>
            </a:r>
            <a:endParaRPr lang="en-US" dirty="0"/>
          </a:p>
          <a:p>
            <a:r>
              <a:rPr lang="en-US" dirty="0"/>
              <a:t>Fundamentals of Clinical Trials </a:t>
            </a:r>
            <a:r>
              <a:rPr lang="en-US" dirty="0">
                <a:hlinkClick r:id="rId5"/>
              </a:rPr>
              <a:t>https://link.springer.com/book/10.1007/978-3-319-18539-2</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9C5C538-5230-01AF-F75A-05E69F80229C}"/>
              </a:ext>
            </a:extLst>
          </p:cNvPr>
          <p:cNvSpPr>
            <a:spLocks noGrp="1"/>
          </p:cNvSpPr>
          <p:nvPr>
            <p:ph type="sldNum" sz="quarter" idx="12"/>
          </p:nvPr>
        </p:nvSpPr>
        <p:spPr/>
        <p:txBody>
          <a:bodyPr>
            <a:normAutofit lnSpcReduction="10000"/>
          </a:bodyPr>
          <a:lstStyle/>
          <a:p>
            <a:fld id="{2754ED01-E2A0-4C1E-8E21-014B99041579}" type="slidenum">
              <a:rPr lang="en-US" smtClean="0"/>
              <a:pPr/>
              <a:t>29</a:t>
            </a:fld>
            <a:endParaRPr lang="en-US"/>
          </a:p>
        </p:txBody>
      </p:sp>
    </p:spTree>
    <p:extLst>
      <p:ext uri="{BB962C8B-B14F-4D97-AF65-F5344CB8AC3E}">
        <p14:creationId xmlns:p14="http://schemas.microsoft.com/office/powerpoint/2010/main" val="362538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217-A746-120A-A5FB-EF95960AA684}"/>
              </a:ext>
            </a:extLst>
          </p:cNvPr>
          <p:cNvSpPr>
            <a:spLocks noGrp="1"/>
          </p:cNvSpPr>
          <p:nvPr>
            <p:ph type="title"/>
          </p:nvPr>
        </p:nvSpPr>
        <p:spPr/>
        <p:txBody>
          <a:bodyPr/>
          <a:lstStyle/>
          <a:p>
            <a:r>
              <a:rPr lang="en-US" dirty="0"/>
              <a:t>Bias and Variation</a:t>
            </a:r>
          </a:p>
        </p:txBody>
      </p:sp>
      <p:sp>
        <p:nvSpPr>
          <p:cNvPr id="4" name="Slide Number Placeholder 3">
            <a:extLst>
              <a:ext uri="{FF2B5EF4-FFF2-40B4-BE49-F238E27FC236}">
                <a16:creationId xmlns:a16="http://schemas.microsoft.com/office/drawing/2014/main" id="{212265AA-D268-BCB1-67D1-F8C593D706EA}"/>
              </a:ext>
            </a:extLst>
          </p:cNvPr>
          <p:cNvSpPr>
            <a:spLocks noGrp="1"/>
          </p:cNvSpPr>
          <p:nvPr>
            <p:ph type="sldNum" sz="quarter" idx="12"/>
          </p:nvPr>
        </p:nvSpPr>
        <p:spPr/>
        <p:txBody>
          <a:bodyPr>
            <a:normAutofit lnSpcReduction="10000"/>
          </a:bodyPr>
          <a:lstStyle/>
          <a:p>
            <a:fld id="{2754ED01-E2A0-4C1E-8E21-014B99041579}" type="slidenum">
              <a:rPr lang="en-US" smtClean="0"/>
              <a:pPr/>
              <a:t>3</a:t>
            </a:fld>
            <a:endParaRPr lang="en-US"/>
          </a:p>
        </p:txBody>
      </p:sp>
      <p:pic>
        <p:nvPicPr>
          <p:cNvPr id="1028" name="Picture 4">
            <a:extLst>
              <a:ext uri="{FF2B5EF4-FFF2-40B4-BE49-F238E27FC236}">
                <a16:creationId xmlns:a16="http://schemas.microsoft.com/office/drawing/2014/main" id="{34650954-20F2-CFE8-26E3-6EA62D0239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201"/>
          <a:stretch/>
        </p:blipFill>
        <p:spPr bwMode="auto">
          <a:xfrm>
            <a:off x="467544" y="586970"/>
            <a:ext cx="4175100" cy="39695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B7F75A-9180-1F78-B158-ABFF2146E4AF}"/>
              </a:ext>
            </a:extLst>
          </p:cNvPr>
          <p:cNvSpPr txBox="1"/>
          <p:nvPr/>
        </p:nvSpPr>
        <p:spPr>
          <a:xfrm>
            <a:off x="755402" y="4516208"/>
            <a:ext cx="4572000" cy="184666"/>
          </a:xfrm>
          <a:prstGeom prst="rect">
            <a:avLst/>
          </a:prstGeom>
          <a:noFill/>
        </p:spPr>
        <p:txBody>
          <a:bodyPr wrap="square">
            <a:spAutoFit/>
          </a:bodyPr>
          <a:lstStyle/>
          <a:p>
            <a:r>
              <a:rPr lang="en-US" sz="600" dirty="0"/>
              <a:t>https://towardsdatascience.com/bias-and-variance-in-linear-models-e772546e0c30</a:t>
            </a:r>
          </a:p>
        </p:txBody>
      </p:sp>
    </p:spTree>
    <p:extLst>
      <p:ext uri="{BB962C8B-B14F-4D97-AF65-F5344CB8AC3E}">
        <p14:creationId xmlns:p14="http://schemas.microsoft.com/office/powerpoint/2010/main" val="3413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C5CB-4E37-BF68-6B5C-87A81EF5D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674F7-111F-7B29-DD0E-8881CE6AA8A1}"/>
              </a:ext>
            </a:extLst>
          </p:cNvPr>
          <p:cNvSpPr>
            <a:spLocks noGrp="1"/>
          </p:cNvSpPr>
          <p:nvPr>
            <p:ph type="title"/>
          </p:nvPr>
        </p:nvSpPr>
        <p:spPr/>
        <p:txBody>
          <a:bodyPr/>
          <a:lstStyle/>
          <a:p>
            <a:r>
              <a:rPr lang="en-US" dirty="0"/>
              <a:t>Bias and Variation</a:t>
            </a:r>
          </a:p>
        </p:txBody>
      </p:sp>
      <p:sp>
        <p:nvSpPr>
          <p:cNvPr id="4" name="Slide Number Placeholder 3">
            <a:extLst>
              <a:ext uri="{FF2B5EF4-FFF2-40B4-BE49-F238E27FC236}">
                <a16:creationId xmlns:a16="http://schemas.microsoft.com/office/drawing/2014/main" id="{5A9CAAF6-5F74-273F-8034-4E893D9547C8}"/>
              </a:ext>
            </a:extLst>
          </p:cNvPr>
          <p:cNvSpPr>
            <a:spLocks noGrp="1"/>
          </p:cNvSpPr>
          <p:nvPr>
            <p:ph type="sldNum" sz="quarter" idx="12"/>
          </p:nvPr>
        </p:nvSpPr>
        <p:spPr/>
        <p:txBody>
          <a:bodyPr>
            <a:normAutofit lnSpcReduction="10000"/>
          </a:bodyPr>
          <a:lstStyle/>
          <a:p>
            <a:fld id="{2754ED01-E2A0-4C1E-8E21-014B99041579}" type="slidenum">
              <a:rPr lang="en-US" smtClean="0"/>
              <a:pPr/>
              <a:t>4</a:t>
            </a:fld>
            <a:endParaRPr lang="en-US"/>
          </a:p>
        </p:txBody>
      </p:sp>
      <p:pic>
        <p:nvPicPr>
          <p:cNvPr id="1028" name="Picture 4">
            <a:extLst>
              <a:ext uri="{FF2B5EF4-FFF2-40B4-BE49-F238E27FC236}">
                <a16:creationId xmlns:a16="http://schemas.microsoft.com/office/drawing/2014/main" id="{62C2C708-0656-2B86-62CC-94D8EA4FD7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201"/>
          <a:stretch/>
        </p:blipFill>
        <p:spPr bwMode="auto">
          <a:xfrm>
            <a:off x="467544" y="586970"/>
            <a:ext cx="4175100" cy="3969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B32FA8-4EEF-02F5-5C8B-C7A05CDAF199}"/>
              </a:ext>
            </a:extLst>
          </p:cNvPr>
          <p:cNvSpPr txBox="1"/>
          <p:nvPr/>
        </p:nvSpPr>
        <p:spPr>
          <a:xfrm>
            <a:off x="5652120" y="771550"/>
            <a:ext cx="243810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 have got </a:t>
            </a:r>
            <a:r>
              <a:rPr lang="en-US" dirty="0">
                <a:solidFill>
                  <a:schemeClr val="accent2"/>
                </a:solidFill>
                <a:latin typeface="Calibri" panose="020F0502020204030204" pitchFamily="34" charset="0"/>
                <a:cs typeface="Calibri" panose="020F0502020204030204" pitchFamily="34" charset="0"/>
              </a:rPr>
              <a:t>ONE</a:t>
            </a:r>
            <a:r>
              <a:rPr lang="en-US" dirty="0">
                <a:latin typeface="Calibri" panose="020F0502020204030204" pitchFamily="34" charset="0"/>
                <a:cs typeface="Calibri" panose="020F0502020204030204" pitchFamily="34" charset="0"/>
              </a:rPr>
              <a:t> shot!</a:t>
            </a:r>
          </a:p>
        </p:txBody>
      </p:sp>
      <p:sp>
        <p:nvSpPr>
          <p:cNvPr id="7" name="TextBox 6">
            <a:extLst>
              <a:ext uri="{FF2B5EF4-FFF2-40B4-BE49-F238E27FC236}">
                <a16:creationId xmlns:a16="http://schemas.microsoft.com/office/drawing/2014/main" id="{49FB6AD2-EA69-10D0-3C82-8EA3321013BA}"/>
              </a:ext>
            </a:extLst>
          </p:cNvPr>
          <p:cNvSpPr txBox="1"/>
          <p:nvPr/>
        </p:nvSpPr>
        <p:spPr>
          <a:xfrm>
            <a:off x="755402" y="4516208"/>
            <a:ext cx="4572000" cy="184666"/>
          </a:xfrm>
          <a:prstGeom prst="rect">
            <a:avLst/>
          </a:prstGeom>
          <a:noFill/>
        </p:spPr>
        <p:txBody>
          <a:bodyPr wrap="square">
            <a:spAutoFit/>
          </a:bodyPr>
          <a:lstStyle/>
          <a:p>
            <a:r>
              <a:rPr lang="en-US" sz="600" dirty="0"/>
              <a:t>https://towardsdatascience.com/bias-and-variance-in-linear-models-e772546e0c30</a:t>
            </a:r>
          </a:p>
        </p:txBody>
      </p:sp>
      <p:pic>
        <p:nvPicPr>
          <p:cNvPr id="9" name="Picture 8" descr="A collage of a person holding an object&#10;&#10;Description automatically generated">
            <a:extLst>
              <a:ext uri="{FF2B5EF4-FFF2-40B4-BE49-F238E27FC236}">
                <a16:creationId xmlns:a16="http://schemas.microsoft.com/office/drawing/2014/main" id="{12ED83BE-3333-4DCF-74FF-DE1892FF7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635" y="1423661"/>
            <a:ext cx="3034660" cy="2917942"/>
          </a:xfrm>
          <a:prstGeom prst="rect">
            <a:avLst/>
          </a:prstGeom>
        </p:spPr>
      </p:pic>
      <p:sp>
        <p:nvSpPr>
          <p:cNvPr id="10" name="TextBox 9">
            <a:extLst>
              <a:ext uri="{FF2B5EF4-FFF2-40B4-BE49-F238E27FC236}">
                <a16:creationId xmlns:a16="http://schemas.microsoft.com/office/drawing/2014/main" id="{A43C290C-A101-FC07-5256-E791FDC9025D}"/>
              </a:ext>
            </a:extLst>
          </p:cNvPr>
          <p:cNvSpPr txBox="1"/>
          <p:nvPr/>
        </p:nvSpPr>
        <p:spPr>
          <a:xfrm>
            <a:off x="5295995" y="4433797"/>
            <a:ext cx="4067944" cy="276999"/>
          </a:xfrm>
          <a:prstGeom prst="rect">
            <a:avLst/>
          </a:prstGeom>
          <a:noFill/>
        </p:spPr>
        <p:txBody>
          <a:bodyPr wrap="square">
            <a:spAutoFit/>
          </a:bodyPr>
          <a:lstStyle/>
          <a:p>
            <a:r>
              <a:rPr lang="en-US" sz="600" dirty="0"/>
              <a:t>Adapted from https://</a:t>
            </a:r>
            <a:r>
              <a:rPr lang="en-US" sz="600" dirty="0" err="1"/>
              <a:t>www.outdoorlife.com</a:t>
            </a:r>
            <a:r>
              <a:rPr lang="en-US" sz="600" dirty="0"/>
              <a:t>/wp-content/uploads/2024/08/olympics_turkish_shooter_internet_legend_2.jpg</a:t>
            </a:r>
          </a:p>
        </p:txBody>
      </p:sp>
    </p:spTree>
    <p:extLst>
      <p:ext uri="{BB962C8B-B14F-4D97-AF65-F5344CB8AC3E}">
        <p14:creationId xmlns:p14="http://schemas.microsoft.com/office/powerpoint/2010/main" val="211805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97D88-15F4-D61D-95EB-3D62F0A2E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E5D18-D3C1-0076-4543-C1167818C01A}"/>
              </a:ext>
            </a:extLst>
          </p:cNvPr>
          <p:cNvSpPr>
            <a:spLocks noGrp="1"/>
          </p:cNvSpPr>
          <p:nvPr>
            <p:ph type="title"/>
          </p:nvPr>
        </p:nvSpPr>
        <p:spPr/>
        <p:txBody>
          <a:bodyPr/>
          <a:lstStyle/>
          <a:p>
            <a:r>
              <a:rPr lang="en-US" dirty="0"/>
              <a:t>Strategies to reduce bias</a:t>
            </a:r>
          </a:p>
        </p:txBody>
      </p:sp>
      <p:sp>
        <p:nvSpPr>
          <p:cNvPr id="4" name="Slide Number Placeholder 3">
            <a:extLst>
              <a:ext uri="{FF2B5EF4-FFF2-40B4-BE49-F238E27FC236}">
                <a16:creationId xmlns:a16="http://schemas.microsoft.com/office/drawing/2014/main" id="{217B11D1-2D97-B78C-687B-A48C7F7B70C5}"/>
              </a:ext>
            </a:extLst>
          </p:cNvPr>
          <p:cNvSpPr>
            <a:spLocks noGrp="1"/>
          </p:cNvSpPr>
          <p:nvPr>
            <p:ph type="sldNum" sz="quarter" idx="12"/>
          </p:nvPr>
        </p:nvSpPr>
        <p:spPr/>
        <p:txBody>
          <a:bodyPr>
            <a:normAutofit lnSpcReduction="10000"/>
          </a:bodyPr>
          <a:lstStyle/>
          <a:p>
            <a:fld id="{2754ED01-E2A0-4C1E-8E21-014B99041579}" type="slidenum">
              <a:rPr lang="en-US" smtClean="0"/>
              <a:pPr/>
              <a:t>5</a:t>
            </a:fld>
            <a:endParaRPr lang="en-US"/>
          </a:p>
        </p:txBody>
      </p:sp>
      <p:graphicFrame>
        <p:nvGraphicFramePr>
          <p:cNvPr id="5" name="Diagram 4">
            <a:extLst>
              <a:ext uri="{FF2B5EF4-FFF2-40B4-BE49-F238E27FC236}">
                <a16:creationId xmlns:a16="http://schemas.microsoft.com/office/drawing/2014/main" id="{AF781115-9075-2D92-24FB-893BFB636996}"/>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FDC7A6B-B6E6-054C-B671-D32AF35DA3BB}"/>
              </a:ext>
            </a:extLst>
          </p:cNvPr>
          <p:cNvGraphicFramePr/>
          <p:nvPr>
            <p:extLst>
              <p:ext uri="{D42A27DB-BD31-4B8C-83A1-F6EECF244321}">
                <p14:modId xmlns:p14="http://schemas.microsoft.com/office/powerpoint/2010/main" val="1112345177"/>
              </p:ext>
            </p:extLst>
          </p:nvPr>
        </p:nvGraphicFramePr>
        <p:xfrm>
          <a:off x="2040396" y="530486"/>
          <a:ext cx="49202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512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F51A-0128-14C4-658A-E504D5772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D2E0B-6E40-8A24-65D9-AE6B66920ABD}"/>
              </a:ext>
            </a:extLst>
          </p:cNvPr>
          <p:cNvSpPr>
            <a:spLocks noGrp="1"/>
          </p:cNvSpPr>
          <p:nvPr>
            <p:ph type="title"/>
          </p:nvPr>
        </p:nvSpPr>
        <p:spPr/>
        <p:txBody>
          <a:bodyPr/>
          <a:lstStyle/>
          <a:p>
            <a:r>
              <a:rPr lang="en-US" dirty="0"/>
              <a:t>Strategies to reduce bias: randomization</a:t>
            </a:r>
          </a:p>
        </p:txBody>
      </p:sp>
      <p:sp>
        <p:nvSpPr>
          <p:cNvPr id="4" name="Slide Number Placeholder 3">
            <a:extLst>
              <a:ext uri="{FF2B5EF4-FFF2-40B4-BE49-F238E27FC236}">
                <a16:creationId xmlns:a16="http://schemas.microsoft.com/office/drawing/2014/main" id="{C645270B-A9CA-BF46-4341-ACC93CE503F5}"/>
              </a:ext>
            </a:extLst>
          </p:cNvPr>
          <p:cNvSpPr>
            <a:spLocks noGrp="1"/>
          </p:cNvSpPr>
          <p:nvPr>
            <p:ph type="sldNum" sz="quarter" idx="12"/>
          </p:nvPr>
        </p:nvSpPr>
        <p:spPr/>
        <p:txBody>
          <a:bodyPr>
            <a:normAutofit lnSpcReduction="10000"/>
          </a:bodyPr>
          <a:lstStyle/>
          <a:p>
            <a:fld id="{2754ED01-E2A0-4C1E-8E21-014B99041579}" type="slidenum">
              <a:rPr lang="en-US" smtClean="0"/>
              <a:pPr/>
              <a:t>6</a:t>
            </a:fld>
            <a:endParaRPr lang="en-US"/>
          </a:p>
        </p:txBody>
      </p:sp>
      <p:graphicFrame>
        <p:nvGraphicFramePr>
          <p:cNvPr id="5" name="Diagram 4">
            <a:extLst>
              <a:ext uri="{FF2B5EF4-FFF2-40B4-BE49-F238E27FC236}">
                <a16:creationId xmlns:a16="http://schemas.microsoft.com/office/drawing/2014/main" id="{B9745777-C431-153C-B54A-4EA18910EB55}"/>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DC03F07-A502-5BD1-3BDC-DC32FA36A261}"/>
              </a:ext>
            </a:extLst>
          </p:cNvPr>
          <p:cNvGraphicFramePr/>
          <p:nvPr>
            <p:extLst>
              <p:ext uri="{D42A27DB-BD31-4B8C-83A1-F6EECF244321}">
                <p14:modId xmlns:p14="http://schemas.microsoft.com/office/powerpoint/2010/main" val="1049440146"/>
              </p:ext>
            </p:extLst>
          </p:nvPr>
        </p:nvGraphicFramePr>
        <p:xfrm>
          <a:off x="2040396" y="530486"/>
          <a:ext cx="49202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505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0C61-ADC9-5A4D-2DAC-A65C91CFB0BB}"/>
              </a:ext>
            </a:extLst>
          </p:cNvPr>
          <p:cNvSpPr>
            <a:spLocks noGrp="1"/>
          </p:cNvSpPr>
          <p:nvPr>
            <p:ph type="title"/>
          </p:nvPr>
        </p:nvSpPr>
        <p:spPr/>
        <p:txBody>
          <a:bodyPr/>
          <a:lstStyle/>
          <a:p>
            <a:r>
              <a:rPr lang="en-US" dirty="0"/>
              <a:t>Randomization: why?</a:t>
            </a:r>
          </a:p>
        </p:txBody>
      </p:sp>
      <p:sp>
        <p:nvSpPr>
          <p:cNvPr id="3" name="Content Placeholder 2">
            <a:extLst>
              <a:ext uri="{FF2B5EF4-FFF2-40B4-BE49-F238E27FC236}">
                <a16:creationId xmlns:a16="http://schemas.microsoft.com/office/drawing/2014/main" id="{7045791C-2494-770E-4B12-66E2AF6ACCD5}"/>
              </a:ext>
            </a:extLst>
          </p:cNvPr>
          <p:cNvSpPr>
            <a:spLocks noGrp="1"/>
          </p:cNvSpPr>
          <p:nvPr>
            <p:ph idx="1"/>
          </p:nvPr>
        </p:nvSpPr>
        <p:spPr>
          <a:xfrm>
            <a:off x="323528" y="818788"/>
            <a:ext cx="3211722" cy="4032448"/>
          </a:xfrm>
        </p:spPr>
        <p:txBody>
          <a:bodyPr>
            <a:normAutofit fontScale="92500" lnSpcReduction="20000"/>
          </a:bodyPr>
          <a:lstStyle/>
          <a:p>
            <a:r>
              <a:rPr lang="en-US" sz="2000" b="1" dirty="0"/>
              <a:t>Remove confounding</a:t>
            </a:r>
            <a:r>
              <a:rPr lang="en-US" sz="2000" dirty="0"/>
              <a:t>: confounding occurs when an outside factor affects both treatment and outcome, potentially leading to a false association between the treatment and outcome. </a:t>
            </a:r>
          </a:p>
          <a:p>
            <a:r>
              <a:rPr lang="en-US" sz="2000" b="1" dirty="0"/>
              <a:t>Selection bias</a:t>
            </a:r>
          </a:p>
          <a:p>
            <a:r>
              <a:rPr lang="en-US" sz="2000" b="1" dirty="0"/>
              <a:t>Allocation bias</a:t>
            </a:r>
          </a:p>
          <a:p>
            <a:r>
              <a:rPr lang="en-US" sz="2000" i="1" dirty="0"/>
              <a:t>Methods such as propensity score matching can eliminate some confounding but does not completely solve it, e.g. unmeasured confounding. </a:t>
            </a:r>
          </a:p>
        </p:txBody>
      </p:sp>
      <p:sp>
        <p:nvSpPr>
          <p:cNvPr id="4" name="Slide Number Placeholder 3">
            <a:extLst>
              <a:ext uri="{FF2B5EF4-FFF2-40B4-BE49-F238E27FC236}">
                <a16:creationId xmlns:a16="http://schemas.microsoft.com/office/drawing/2014/main" id="{A1AB277D-7DB1-BB78-1D7E-BF9C2C87B9F4}"/>
              </a:ext>
            </a:extLst>
          </p:cNvPr>
          <p:cNvSpPr>
            <a:spLocks noGrp="1"/>
          </p:cNvSpPr>
          <p:nvPr>
            <p:ph type="sldNum" sz="quarter" idx="12"/>
          </p:nvPr>
        </p:nvSpPr>
        <p:spPr/>
        <p:txBody>
          <a:bodyPr>
            <a:normAutofit lnSpcReduction="10000"/>
          </a:bodyPr>
          <a:lstStyle/>
          <a:p>
            <a:fld id="{2754ED01-E2A0-4C1E-8E21-014B99041579}" type="slidenum">
              <a:rPr lang="en-US" smtClean="0"/>
              <a:pPr/>
              <a:t>7</a:t>
            </a:fld>
            <a:endParaRPr lang="en-US"/>
          </a:p>
        </p:txBody>
      </p:sp>
      <p:pic>
        <p:nvPicPr>
          <p:cNvPr id="7" name="Picture 6">
            <a:extLst>
              <a:ext uri="{FF2B5EF4-FFF2-40B4-BE49-F238E27FC236}">
                <a16:creationId xmlns:a16="http://schemas.microsoft.com/office/drawing/2014/main" id="{FD1BF9E0-BED6-0D4C-0BBD-F8CEDC44C595}"/>
              </a:ext>
            </a:extLst>
          </p:cNvPr>
          <p:cNvPicPr>
            <a:picLocks noChangeAspect="1"/>
          </p:cNvPicPr>
          <p:nvPr/>
        </p:nvPicPr>
        <p:blipFill>
          <a:blip r:embed="rId2"/>
          <a:stretch>
            <a:fillRect/>
          </a:stretch>
        </p:blipFill>
        <p:spPr>
          <a:xfrm>
            <a:off x="3535250" y="800094"/>
            <a:ext cx="5268062" cy="2151043"/>
          </a:xfrm>
          <a:prstGeom prst="rect">
            <a:avLst/>
          </a:prstGeom>
        </p:spPr>
      </p:pic>
      <p:pic>
        <p:nvPicPr>
          <p:cNvPr id="9" name="Picture 8">
            <a:extLst>
              <a:ext uri="{FF2B5EF4-FFF2-40B4-BE49-F238E27FC236}">
                <a16:creationId xmlns:a16="http://schemas.microsoft.com/office/drawing/2014/main" id="{F8EE4667-89CB-EA76-2DEA-0B89D7EA9A61}"/>
              </a:ext>
            </a:extLst>
          </p:cNvPr>
          <p:cNvPicPr>
            <a:picLocks noChangeAspect="1"/>
          </p:cNvPicPr>
          <p:nvPr/>
        </p:nvPicPr>
        <p:blipFill>
          <a:blip r:embed="rId3"/>
          <a:stretch>
            <a:fillRect/>
          </a:stretch>
        </p:blipFill>
        <p:spPr>
          <a:xfrm>
            <a:off x="3889432" y="3435846"/>
            <a:ext cx="4943410" cy="1280522"/>
          </a:xfrm>
          <a:prstGeom prst="rect">
            <a:avLst/>
          </a:prstGeom>
        </p:spPr>
      </p:pic>
    </p:spTree>
    <p:extLst>
      <p:ext uri="{BB962C8B-B14F-4D97-AF65-F5344CB8AC3E}">
        <p14:creationId xmlns:p14="http://schemas.microsoft.com/office/powerpoint/2010/main" val="37135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B1DB-1D3E-CCF3-9692-50F5254FCAC3}"/>
              </a:ext>
            </a:extLst>
          </p:cNvPr>
          <p:cNvSpPr>
            <a:spLocks noGrp="1"/>
          </p:cNvSpPr>
          <p:nvPr>
            <p:ph type="title"/>
          </p:nvPr>
        </p:nvSpPr>
        <p:spPr/>
        <p:txBody>
          <a:bodyPr/>
          <a:lstStyle/>
          <a:p>
            <a:r>
              <a:rPr lang="en-US" dirty="0"/>
              <a:t>Randomization: how?</a:t>
            </a:r>
          </a:p>
        </p:txBody>
      </p:sp>
      <p:sp>
        <p:nvSpPr>
          <p:cNvPr id="4" name="Slide Number Placeholder 3">
            <a:extLst>
              <a:ext uri="{FF2B5EF4-FFF2-40B4-BE49-F238E27FC236}">
                <a16:creationId xmlns:a16="http://schemas.microsoft.com/office/drawing/2014/main" id="{0FD663E2-E52D-B44E-C08B-07FAAA83AA6A}"/>
              </a:ext>
            </a:extLst>
          </p:cNvPr>
          <p:cNvSpPr>
            <a:spLocks noGrp="1"/>
          </p:cNvSpPr>
          <p:nvPr>
            <p:ph type="sldNum" sz="quarter" idx="12"/>
          </p:nvPr>
        </p:nvSpPr>
        <p:spPr/>
        <p:txBody>
          <a:bodyPr>
            <a:normAutofit lnSpcReduction="10000"/>
          </a:bodyPr>
          <a:lstStyle/>
          <a:p>
            <a:fld id="{2754ED01-E2A0-4C1E-8E21-014B99041579}" type="slidenum">
              <a:rPr lang="en-US" smtClean="0"/>
              <a:pPr/>
              <a:t>8</a:t>
            </a:fld>
            <a:endParaRPr lang="en-US"/>
          </a:p>
        </p:txBody>
      </p:sp>
      <p:pic>
        <p:nvPicPr>
          <p:cNvPr id="3076" name="Picture 4">
            <a:extLst>
              <a:ext uri="{FF2B5EF4-FFF2-40B4-BE49-F238E27FC236}">
                <a16:creationId xmlns:a16="http://schemas.microsoft.com/office/drawing/2014/main" id="{10A121F3-5528-5575-5492-CB948ECD5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43558"/>
            <a:ext cx="3199904" cy="909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79839A-53E3-9033-045A-7A1CB94B0B2F}"/>
              </a:ext>
            </a:extLst>
          </p:cNvPr>
          <p:cNvSpPr txBox="1"/>
          <p:nvPr/>
        </p:nvSpPr>
        <p:spPr>
          <a:xfrm>
            <a:off x="683568" y="1833086"/>
            <a:ext cx="3367216" cy="738664"/>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Roman 12mm dice, 24</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century B.C. tomb. The Portable Antiquities Scheme/Trustees of the British Museum (CC BY-SA 2.0)</a:t>
            </a:r>
          </a:p>
        </p:txBody>
      </p:sp>
      <p:pic>
        <p:nvPicPr>
          <p:cNvPr id="3078" name="Picture 6" descr="Image">
            <a:extLst>
              <a:ext uri="{FF2B5EF4-FFF2-40B4-BE49-F238E27FC236}">
                <a16:creationId xmlns:a16="http://schemas.microsoft.com/office/drawing/2014/main" id="{77054CE7-1F28-8AFC-9E2C-67F0DB85C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843558"/>
            <a:ext cx="3520502" cy="23557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58C2826-8876-A523-20C8-C4DD4A387C73}"/>
              </a:ext>
            </a:extLst>
          </p:cNvPr>
          <p:cNvSpPr txBox="1"/>
          <p:nvPr/>
        </p:nvSpPr>
        <p:spPr>
          <a:xfrm>
            <a:off x="4499992" y="3233166"/>
            <a:ext cx="3744416" cy="738664"/>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RAND corporation, 1950s. Numbers generated from random pulses by a gas-discharge voltage-regulator tube. </a:t>
            </a:r>
          </a:p>
        </p:txBody>
      </p:sp>
      <p:pic>
        <p:nvPicPr>
          <p:cNvPr id="3080" name="Picture 8" descr="Schematic diagram of a pseudo-random number generator">
            <a:extLst>
              <a:ext uri="{FF2B5EF4-FFF2-40B4-BE49-F238E27FC236}">
                <a16:creationId xmlns:a16="http://schemas.microsoft.com/office/drawing/2014/main" id="{CBCB2469-EFD5-34DE-A424-77406FB1E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98" y="2794595"/>
            <a:ext cx="3469382" cy="11772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259F66-D4B2-0A2A-743B-797F21612CC6}"/>
              </a:ext>
            </a:extLst>
          </p:cNvPr>
          <p:cNvSpPr txBox="1"/>
          <p:nvPr/>
        </p:nvSpPr>
        <p:spPr>
          <a:xfrm>
            <a:off x="671920" y="4075995"/>
            <a:ext cx="3367216" cy="523220"/>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Schematic diagram of a pseudo-random number generator (PRNG)</a:t>
            </a:r>
          </a:p>
        </p:txBody>
      </p:sp>
      <p:sp>
        <p:nvSpPr>
          <p:cNvPr id="12" name="TextBox 11">
            <a:extLst>
              <a:ext uri="{FF2B5EF4-FFF2-40B4-BE49-F238E27FC236}">
                <a16:creationId xmlns:a16="http://schemas.microsoft.com/office/drawing/2014/main" id="{D6D6BE32-3A25-595D-5830-362A22E2F7D9}"/>
              </a:ext>
            </a:extLst>
          </p:cNvPr>
          <p:cNvSpPr txBox="1"/>
          <p:nvPr/>
        </p:nvSpPr>
        <p:spPr>
          <a:xfrm>
            <a:off x="2375916" y="4571304"/>
            <a:ext cx="1967512" cy="369332"/>
          </a:xfrm>
          <a:prstGeom prst="rect">
            <a:avLst/>
          </a:prstGeom>
          <a:noFill/>
        </p:spPr>
        <p:txBody>
          <a:bodyPr wrap="square">
            <a:spAutoFit/>
          </a:bodyPr>
          <a:lstStyle/>
          <a:p>
            <a:r>
              <a:rPr lang="en-US" sz="600" dirty="0"/>
              <a:t>https://pit-</a:t>
            </a:r>
            <a:r>
              <a:rPr lang="en-US" sz="600" dirty="0" err="1"/>
              <a:t>claudel.fr</a:t>
            </a:r>
            <a:r>
              <a:rPr lang="en-US" sz="600" dirty="0"/>
              <a:t>/clement/blog/how-random-is-pseudo-random-testing-pseudo-random-number-generators-and-measuring-randomness/</a:t>
            </a:r>
          </a:p>
        </p:txBody>
      </p:sp>
    </p:spTree>
    <p:extLst>
      <p:ext uri="{BB962C8B-B14F-4D97-AF65-F5344CB8AC3E}">
        <p14:creationId xmlns:p14="http://schemas.microsoft.com/office/powerpoint/2010/main" val="228915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83F7-8BAE-7713-F67C-9719FCF6EC32}"/>
              </a:ext>
            </a:extLst>
          </p:cNvPr>
          <p:cNvSpPr>
            <a:spLocks noGrp="1"/>
          </p:cNvSpPr>
          <p:nvPr>
            <p:ph type="title"/>
          </p:nvPr>
        </p:nvSpPr>
        <p:spPr/>
        <p:txBody>
          <a:bodyPr/>
          <a:lstStyle/>
          <a:p>
            <a:r>
              <a:rPr lang="en-US" dirty="0"/>
              <a:t>Randomization: different techniques</a:t>
            </a:r>
          </a:p>
        </p:txBody>
      </p:sp>
      <p:sp>
        <p:nvSpPr>
          <p:cNvPr id="4" name="Slide Number Placeholder 3">
            <a:extLst>
              <a:ext uri="{FF2B5EF4-FFF2-40B4-BE49-F238E27FC236}">
                <a16:creationId xmlns:a16="http://schemas.microsoft.com/office/drawing/2014/main" id="{6F1EA981-6278-9873-B271-C9139DD672FE}"/>
              </a:ext>
            </a:extLst>
          </p:cNvPr>
          <p:cNvSpPr>
            <a:spLocks noGrp="1"/>
          </p:cNvSpPr>
          <p:nvPr>
            <p:ph type="sldNum" sz="quarter" idx="12"/>
          </p:nvPr>
        </p:nvSpPr>
        <p:spPr/>
        <p:txBody>
          <a:bodyPr>
            <a:normAutofit lnSpcReduction="10000"/>
          </a:bodyPr>
          <a:lstStyle/>
          <a:p>
            <a:fld id="{2754ED01-E2A0-4C1E-8E21-014B99041579}" type="slidenum">
              <a:rPr lang="en-US" smtClean="0"/>
              <a:pPr/>
              <a:t>9</a:t>
            </a:fld>
            <a:endParaRPr lang="en-US"/>
          </a:p>
        </p:txBody>
      </p:sp>
      <p:graphicFrame>
        <p:nvGraphicFramePr>
          <p:cNvPr id="7" name="Table 6">
            <a:extLst>
              <a:ext uri="{FF2B5EF4-FFF2-40B4-BE49-F238E27FC236}">
                <a16:creationId xmlns:a16="http://schemas.microsoft.com/office/drawing/2014/main" id="{D5B3A903-D148-5F95-9846-BED70FE84B8B}"/>
              </a:ext>
            </a:extLst>
          </p:cNvPr>
          <p:cNvGraphicFramePr>
            <a:graphicFrameLocks noGrp="1"/>
          </p:cNvGraphicFramePr>
          <p:nvPr>
            <p:extLst>
              <p:ext uri="{D42A27DB-BD31-4B8C-83A1-F6EECF244321}">
                <p14:modId xmlns:p14="http://schemas.microsoft.com/office/powerpoint/2010/main" val="2979641258"/>
              </p:ext>
            </p:extLst>
          </p:nvPr>
        </p:nvGraphicFramePr>
        <p:xfrm>
          <a:off x="461236" y="564289"/>
          <a:ext cx="8221527" cy="4033520"/>
        </p:xfrm>
        <a:graphic>
          <a:graphicData uri="http://schemas.openxmlformats.org/drawingml/2006/table">
            <a:tbl>
              <a:tblPr firstRow="1" bandRow="1">
                <a:tableStyleId>{00A15C55-8517-42AA-B614-E9B94910E393}</a:tableStyleId>
              </a:tblPr>
              <a:tblGrid>
                <a:gridCol w="2740509">
                  <a:extLst>
                    <a:ext uri="{9D8B030D-6E8A-4147-A177-3AD203B41FA5}">
                      <a16:colId xmlns:a16="http://schemas.microsoft.com/office/drawing/2014/main" val="1158331637"/>
                    </a:ext>
                  </a:extLst>
                </a:gridCol>
                <a:gridCol w="2740509">
                  <a:extLst>
                    <a:ext uri="{9D8B030D-6E8A-4147-A177-3AD203B41FA5}">
                      <a16:colId xmlns:a16="http://schemas.microsoft.com/office/drawing/2014/main" val="2394281317"/>
                    </a:ext>
                  </a:extLst>
                </a:gridCol>
                <a:gridCol w="2740509">
                  <a:extLst>
                    <a:ext uri="{9D8B030D-6E8A-4147-A177-3AD203B41FA5}">
                      <a16:colId xmlns:a16="http://schemas.microsoft.com/office/drawing/2014/main" val="3603657556"/>
                    </a:ext>
                  </a:extLst>
                </a:gridCol>
              </a:tblGrid>
              <a:tr h="370840">
                <a:tc>
                  <a:txBody>
                    <a:bodyPr/>
                    <a:lstStyle/>
                    <a:p>
                      <a:r>
                        <a:rPr lang="en-US" dirty="0"/>
                        <a:t>Technique</a:t>
                      </a:r>
                    </a:p>
                  </a:txBody>
                  <a:tcPr/>
                </a:tc>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937019522"/>
                  </a:ext>
                </a:extLst>
              </a:tr>
              <a:tr h="370840">
                <a:tc>
                  <a:txBody>
                    <a:bodyPr/>
                    <a:lstStyle/>
                    <a:p>
                      <a:r>
                        <a:rPr lang="en-US" sz="1600" dirty="0">
                          <a:latin typeface="Calibri" panose="020F0502020204030204" pitchFamily="34" charset="0"/>
                          <a:cs typeface="Calibri" panose="020F0502020204030204" pitchFamily="34" charset="0"/>
                        </a:rPr>
                        <a:t>Simple randomization</a:t>
                      </a:r>
                    </a:p>
                  </a:txBody>
                  <a:tcPr/>
                </a:tc>
                <a:tc>
                  <a:txBody>
                    <a:bodyPr/>
                    <a:lstStyle/>
                    <a:p>
                      <a:r>
                        <a:rPr lang="en-US" sz="1600" dirty="0">
                          <a:latin typeface="Calibri" panose="020F0502020204030204" pitchFamily="34" charset="0"/>
                          <a:cs typeface="Calibri" panose="020F0502020204030204" pitchFamily="34" charset="0"/>
                        </a:rPr>
                        <a:t>Simple </a:t>
                      </a:r>
                    </a:p>
                  </a:txBody>
                  <a:tcPr/>
                </a:tc>
                <a:tc>
                  <a:txBody>
                    <a:bodyPr/>
                    <a:lstStyle/>
                    <a:p>
                      <a:r>
                        <a:rPr lang="en-US" sz="1600" dirty="0">
                          <a:latin typeface="Calibri" panose="020F0502020204030204" pitchFamily="34" charset="0"/>
                          <a:cs typeface="Calibri" panose="020F0502020204030204" pitchFamily="34" charset="0"/>
                        </a:rPr>
                        <a:t>Might not balance confounders in smaller trials</a:t>
                      </a:r>
                    </a:p>
                  </a:txBody>
                  <a:tcPr/>
                </a:tc>
                <a:extLst>
                  <a:ext uri="{0D108BD9-81ED-4DB2-BD59-A6C34878D82A}">
                    <a16:rowId xmlns:a16="http://schemas.microsoft.com/office/drawing/2014/main" val="1946371269"/>
                  </a:ext>
                </a:extLst>
              </a:tr>
              <a:tr h="370840">
                <a:tc>
                  <a:txBody>
                    <a:bodyPr/>
                    <a:lstStyle/>
                    <a:p>
                      <a:r>
                        <a:rPr lang="en-US" sz="1600" dirty="0">
                          <a:latin typeface="Calibri" panose="020F0502020204030204" pitchFamily="34" charset="0"/>
                          <a:cs typeface="Calibri" panose="020F0502020204030204" pitchFamily="34" charset="0"/>
                        </a:rPr>
                        <a:t>Block randomization</a:t>
                      </a:r>
                    </a:p>
                  </a:txBody>
                  <a:tcPr/>
                </a:tc>
                <a:tc>
                  <a:txBody>
                    <a:bodyPr/>
                    <a:lstStyle/>
                    <a:p>
                      <a:r>
                        <a:rPr lang="en-US" sz="1600" dirty="0">
                          <a:latin typeface="Calibri" panose="020F0502020204030204" pitchFamily="34" charset="0"/>
                          <a:cs typeface="Calibri" panose="020F0502020204030204" pitchFamily="34" charset="0"/>
                        </a:rPr>
                        <a:t>Simple, easy to implement</a:t>
                      </a:r>
                    </a:p>
                  </a:txBody>
                  <a:tcPr/>
                </a:tc>
                <a:tc>
                  <a:txBody>
                    <a:bodyPr/>
                    <a:lstStyle/>
                    <a:p>
                      <a:r>
                        <a:rPr lang="en-US" sz="1600" dirty="0">
                          <a:latin typeface="Calibri" panose="020F0502020204030204" pitchFamily="34" charset="0"/>
                          <a:cs typeface="Calibri" panose="020F0502020204030204" pitchFamily="34" charset="0"/>
                        </a:rPr>
                        <a:t>Risk of predictability</a:t>
                      </a:r>
                    </a:p>
                  </a:txBody>
                  <a:tcPr/>
                </a:tc>
                <a:extLst>
                  <a:ext uri="{0D108BD9-81ED-4DB2-BD59-A6C34878D82A}">
                    <a16:rowId xmlns:a16="http://schemas.microsoft.com/office/drawing/2014/main" val="11244193"/>
                  </a:ext>
                </a:extLst>
              </a:tr>
              <a:tr h="370840">
                <a:tc>
                  <a:txBody>
                    <a:bodyPr/>
                    <a:lstStyle/>
                    <a:p>
                      <a:r>
                        <a:rPr lang="en-US" sz="1600" dirty="0">
                          <a:latin typeface="Calibri" panose="020F0502020204030204" pitchFamily="34" charset="0"/>
                          <a:cs typeface="Calibri" panose="020F0502020204030204" pitchFamily="34" charset="0"/>
                        </a:rPr>
                        <a:t>Stratified randomization</a:t>
                      </a:r>
                    </a:p>
                  </a:txBody>
                  <a:tcPr/>
                </a:tc>
                <a:tc>
                  <a:txBody>
                    <a:bodyPr/>
                    <a:lstStyle/>
                    <a:p>
                      <a:r>
                        <a:rPr lang="en-US" sz="1600" dirty="0">
                          <a:latin typeface="Calibri" panose="020F0502020204030204" pitchFamily="34" charset="0"/>
                          <a:cs typeface="Calibri" panose="020F0502020204030204" pitchFamily="34" charset="0"/>
                        </a:rPr>
                        <a:t>Ensure key prognostic factors are balanced</a:t>
                      </a:r>
                    </a:p>
                  </a:txBody>
                  <a:tcPr/>
                </a:tc>
                <a:tc>
                  <a:txBody>
                    <a:bodyPr/>
                    <a:lstStyle/>
                    <a:p>
                      <a:r>
                        <a:rPr lang="en-US" sz="1600" dirty="0">
                          <a:latin typeface="Calibri" panose="020F0502020204030204" pitchFamily="34" charset="0"/>
                          <a:cs typeface="Calibri" panose="020F0502020204030204" pitchFamily="34" charset="0"/>
                        </a:rPr>
                        <a:t>More complex to implement and require knowledge of </a:t>
                      </a:r>
                      <a:r>
                        <a:rPr lang="en-US" sz="1600" dirty="0" err="1">
                          <a:latin typeface="Calibri" panose="020F0502020204030204" pitchFamily="34" charset="0"/>
                          <a:cs typeface="Calibri" panose="020F0502020204030204" pitchFamily="34" charset="0"/>
                        </a:rPr>
                        <a:t>strat</a:t>
                      </a:r>
                      <a:r>
                        <a:rPr lang="en-US" sz="1600" dirty="0">
                          <a:latin typeface="Calibri" panose="020F0502020204030204" pitchFamily="34" charset="0"/>
                          <a:cs typeface="Calibri" panose="020F0502020204030204" pitchFamily="34" charset="0"/>
                        </a:rPr>
                        <a:t> factors</a:t>
                      </a:r>
                    </a:p>
                  </a:txBody>
                  <a:tcPr/>
                </a:tc>
                <a:extLst>
                  <a:ext uri="{0D108BD9-81ED-4DB2-BD59-A6C34878D82A}">
                    <a16:rowId xmlns:a16="http://schemas.microsoft.com/office/drawing/2014/main" val="3502839248"/>
                  </a:ext>
                </a:extLst>
              </a:tr>
              <a:tr h="370840">
                <a:tc>
                  <a:txBody>
                    <a:bodyPr/>
                    <a:lstStyle/>
                    <a:p>
                      <a:r>
                        <a:rPr lang="en-US" sz="1600" dirty="0">
                          <a:latin typeface="Calibri" panose="020F0502020204030204" pitchFamily="34" charset="0"/>
                          <a:cs typeface="Calibri" panose="020F0502020204030204" pitchFamily="34" charset="0"/>
                        </a:rPr>
                        <a:t>Minimization/Dynamic randomization/Covariate Adaptive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cs typeface="Calibri" panose="020F0502020204030204" pitchFamily="34" charset="0"/>
                        </a:rPr>
                        <a:t>Maximally</a:t>
                      </a:r>
                      <a:r>
                        <a:rPr lang="en-US" sz="1600" dirty="0">
                          <a:latin typeface="Calibri" panose="020F0502020204030204" pitchFamily="34" charset="0"/>
                          <a:cs typeface="Calibri" panose="020F0502020204030204" pitchFamily="34" charset="0"/>
                        </a:rPr>
                        <a:t> ensure key prognostic factors are balanced, even in small trials</a:t>
                      </a:r>
                    </a:p>
                  </a:txBody>
                  <a:tcPr/>
                </a:tc>
                <a:tc>
                  <a:txBody>
                    <a:bodyPr/>
                    <a:lstStyle/>
                    <a:p>
                      <a:r>
                        <a:rPr lang="en-US" sz="1600" dirty="0">
                          <a:latin typeface="Calibri" panose="020F0502020204030204" pitchFamily="34" charset="0"/>
                          <a:cs typeface="Calibri" panose="020F0502020204030204" pitchFamily="34" charset="0"/>
                        </a:rPr>
                        <a:t>More complex to implement; less transparent; risk of predictability</a:t>
                      </a:r>
                    </a:p>
                  </a:txBody>
                  <a:tcPr/>
                </a:tc>
                <a:extLst>
                  <a:ext uri="{0D108BD9-81ED-4DB2-BD59-A6C34878D82A}">
                    <a16:rowId xmlns:a16="http://schemas.microsoft.com/office/drawing/2014/main" val="3931669451"/>
                  </a:ext>
                </a:extLst>
              </a:tr>
              <a:tr h="370840">
                <a:tc>
                  <a:txBody>
                    <a:bodyPr/>
                    <a:lstStyle/>
                    <a:p>
                      <a:r>
                        <a:rPr lang="en-US" sz="1600" dirty="0">
                          <a:latin typeface="Calibri" panose="020F0502020204030204" pitchFamily="34" charset="0"/>
                          <a:cs typeface="Calibri" panose="020F0502020204030204" pitchFamily="34" charset="0"/>
                        </a:rPr>
                        <a:t>Cluster randomization</a:t>
                      </a:r>
                    </a:p>
                  </a:txBody>
                  <a:tcPr/>
                </a:tc>
                <a:tc>
                  <a:txBody>
                    <a:bodyPr/>
                    <a:lstStyle/>
                    <a:p>
                      <a:r>
                        <a:rPr lang="en-US" sz="1600" dirty="0">
                          <a:latin typeface="Calibri" panose="020F0502020204030204" pitchFamily="34" charset="0"/>
                          <a:cs typeface="Calibri" panose="020F0502020204030204" pitchFamily="34" charset="0"/>
                        </a:rPr>
                        <a:t>Useful when treatments are naturally assigned to groups or when individual randomization is impractical</a:t>
                      </a:r>
                    </a:p>
                  </a:txBody>
                  <a:tcPr/>
                </a:tc>
                <a:tc>
                  <a:txBody>
                    <a:bodyPr/>
                    <a:lstStyle/>
                    <a:p>
                      <a:r>
                        <a:rPr lang="en-US" sz="1600" dirty="0">
                          <a:latin typeface="Calibri" panose="020F0502020204030204" pitchFamily="34" charset="0"/>
                          <a:cs typeface="Calibri" panose="020F0502020204030204" pitchFamily="34" charset="0"/>
                        </a:rPr>
                        <a:t>Require large sample sizes and more complex statistical analyses</a:t>
                      </a:r>
                    </a:p>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8299138"/>
                  </a:ext>
                </a:extLst>
              </a:tr>
            </a:tbl>
          </a:graphicData>
        </a:graphic>
      </p:graphicFrame>
    </p:spTree>
    <p:extLst>
      <p:ext uri="{BB962C8B-B14F-4D97-AF65-F5344CB8AC3E}">
        <p14:creationId xmlns:p14="http://schemas.microsoft.com/office/powerpoint/2010/main" val="32687362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Presentation2" id="{4FFFCDF5-0C29-4344-BE7B-01B10E740BA0}" vid="{4F258907-72F7-774D-87EC-6DCCB8BEC079}"/>
    </a:ext>
  </a:extLst>
</a:theme>
</file>

<file path=docProps/app.xml><?xml version="1.0" encoding="utf-8"?>
<Properties xmlns="http://schemas.openxmlformats.org/officeDocument/2006/extended-properties" xmlns:vt="http://schemas.openxmlformats.org/officeDocument/2006/docPropsVTypes">
  <Template>CCTG_PowerPoint_Template_Bilingual_16x9</Template>
  <TotalTime>9758</TotalTime>
  <Words>2345</Words>
  <Application>Microsoft Macintosh PowerPoint</Application>
  <PresentationFormat>On-screen Show (16:9)</PresentationFormat>
  <Paragraphs>221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-webkit-standard</vt:lpstr>
      <vt:lpstr>Arial</vt:lpstr>
      <vt:lpstr>Calibri</vt:lpstr>
      <vt:lpstr>Cambria Math</vt:lpstr>
      <vt:lpstr>Franklin Gothic Book</vt:lpstr>
      <vt:lpstr>Wingdings</vt:lpstr>
      <vt:lpstr>CCTG_PowerPoint_Template_Bilingual_16x9</vt:lpstr>
      <vt:lpstr>PowerPoint Presentation</vt:lpstr>
      <vt:lpstr>Phase III trial </vt:lpstr>
      <vt:lpstr>Bias and Variation</vt:lpstr>
      <vt:lpstr>Bias and Variation</vt:lpstr>
      <vt:lpstr>Strategies to reduce bias</vt:lpstr>
      <vt:lpstr>Strategies to reduce bias: randomization</vt:lpstr>
      <vt:lpstr>Randomization: why?</vt:lpstr>
      <vt:lpstr>Randomization: how?</vt:lpstr>
      <vt:lpstr>Randomization: different techniques</vt:lpstr>
      <vt:lpstr>Randomization ratio: 1:1 or 2:1</vt:lpstr>
      <vt:lpstr>Systematic review of randomization techniques</vt:lpstr>
      <vt:lpstr>Strategies to reduce bias: stratification</vt:lpstr>
      <vt:lpstr>Stratification</vt:lpstr>
      <vt:lpstr>Systematic review of stratification </vt:lpstr>
      <vt:lpstr>Strategies to reduce bias: blinding</vt:lpstr>
      <vt:lpstr>Blinding</vt:lpstr>
      <vt:lpstr>Strategies to reduce bias</vt:lpstr>
      <vt:lpstr>Intention to treat (ITT)</vt:lpstr>
      <vt:lpstr>Intention to treat (ITT)</vt:lpstr>
      <vt:lpstr>Strategies to reduce variation</vt:lpstr>
      <vt:lpstr>More Statistics: things you should know as trialists</vt:lpstr>
      <vt:lpstr>Superiority vs non-inferiority</vt:lpstr>
      <vt:lpstr>Multiplicity</vt:lpstr>
      <vt:lpstr>Time to event data, censoring</vt:lpstr>
      <vt:lpstr>KM curve</vt:lpstr>
      <vt:lpstr>Hazard, HR, log-rank test, Cox PH model</vt:lpstr>
      <vt:lpstr>Informative censoring</vt:lpstr>
      <vt:lpstr>Bayesian vs Frequentist design</vt:lpstr>
      <vt:lpstr>More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Tu</dc:creator>
  <cp:lastModifiedBy>Wei Tu</cp:lastModifiedBy>
  <cp:revision>29</cp:revision>
  <dcterms:created xsi:type="dcterms:W3CDTF">2024-08-14T16:43:03Z</dcterms:created>
  <dcterms:modified xsi:type="dcterms:W3CDTF">2024-08-21T11:21:12Z</dcterms:modified>
</cp:coreProperties>
</file>